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256" r:id="rId2"/>
    <p:sldId id="258" r:id="rId3"/>
    <p:sldId id="259" r:id="rId4"/>
    <p:sldId id="257" r:id="rId5"/>
    <p:sldId id="273" r:id="rId6"/>
    <p:sldId id="298" r:id="rId7"/>
    <p:sldId id="299" r:id="rId8"/>
    <p:sldId id="309" r:id="rId9"/>
    <p:sldId id="275" r:id="rId10"/>
    <p:sldId id="276" r:id="rId11"/>
    <p:sldId id="278" r:id="rId12"/>
    <p:sldId id="280" r:id="rId13"/>
    <p:sldId id="281" r:id="rId14"/>
    <p:sldId id="283" r:id="rId15"/>
    <p:sldId id="304" r:id="rId16"/>
    <p:sldId id="282" r:id="rId17"/>
    <p:sldId id="307" r:id="rId18"/>
    <p:sldId id="311" r:id="rId19"/>
    <p:sldId id="287" r:id="rId20"/>
    <p:sldId id="297" r:id="rId21"/>
    <p:sldId id="313" r:id="rId22"/>
    <p:sldId id="312" r:id="rId23"/>
    <p:sldId id="292" r:id="rId24"/>
    <p:sldId id="316" r:id="rId25"/>
    <p:sldId id="315" r:id="rId26"/>
    <p:sldId id="324" r:id="rId27"/>
    <p:sldId id="260" r:id="rId28"/>
    <p:sldId id="290" r:id="rId29"/>
    <p:sldId id="319" r:id="rId30"/>
    <p:sldId id="318" r:id="rId31"/>
    <p:sldId id="294" r:id="rId32"/>
    <p:sldId id="321" r:id="rId33"/>
    <p:sldId id="325" r:id="rId34"/>
    <p:sldId id="261" r:id="rId35"/>
    <p:sldId id="262" r:id="rId36"/>
    <p:sldId id="286" r:id="rId37"/>
    <p:sldId id="285" r:id="rId38"/>
    <p:sldId id="264" r:id="rId39"/>
    <p:sldId id="322" r:id="rId40"/>
    <p:sldId id="263" r:id="rId41"/>
    <p:sldId id="265" r:id="rId42"/>
    <p:sldId id="266" r:id="rId43"/>
    <p:sldId id="267" r:id="rId44"/>
    <p:sldId id="320" r:id="rId45"/>
    <p:sldId id="326" r:id="rId46"/>
    <p:sldId id="268" r:id="rId47"/>
    <p:sldId id="270" r:id="rId48"/>
    <p:sldId id="269" r:id="rId49"/>
    <p:sldId id="317" r:id="rId50"/>
    <p:sldId id="272" r:id="rId51"/>
    <p:sldId id="284" r:id="rId52"/>
    <p:sldId id="279" r:id="rId5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2F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6327"/>
  </p:normalViewPr>
  <p:slideViewPr>
    <p:cSldViewPr snapToGrid="0" snapToObjects="1">
      <p:cViewPr varScale="1">
        <p:scale>
          <a:sx n="73" d="100"/>
          <a:sy n="73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5" d="100"/>
          <a:sy n="115" d="100"/>
        </p:scale>
        <p:origin x="4808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08DF1-F9D4-344C-9DD3-F73FA3979233}" type="datetimeFigureOut">
              <a:rPr lang="nl-NL" smtClean="0"/>
              <a:t>16-3-2020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ED60D6-143D-774C-A19B-A60196AFEC7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3433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D60D6-143D-774C-A19B-A60196AFEC7F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5424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D60D6-143D-774C-A19B-A60196AFEC7F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8365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093AA3-4506-B84B-A60E-A1A2BEBB24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53C0DEA-49AC-F64B-8F79-AF7D922174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6F84095-FFDF-3145-B9B1-54B5A53A5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2BE9E-EE0C-4044-AA71-29A2E16A5D18}" type="datetimeFigureOut">
              <a:rPr lang="nl-NL" smtClean="0"/>
              <a:t>16-3-2020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412B086-398D-B24B-9144-46DFD1CEA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9E75345-AE66-5D49-8BB7-3B93BEF9B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B99C2-D5F1-9A47-8B08-251FA0BC12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9385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448C5B-242D-BA42-96FA-7BF390603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324857D-74CA-D644-BDC5-77A944BE0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34F79F7-F0C1-B744-9B95-2D653D2B5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2BE9E-EE0C-4044-AA71-29A2E16A5D18}" type="datetimeFigureOut">
              <a:rPr lang="nl-NL" smtClean="0"/>
              <a:t>16-3-2020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9DDF594-1072-9E45-8CE2-0D93A51CC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519A662-67B2-E946-8371-F48B34B8B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B99C2-D5F1-9A47-8B08-251FA0BC12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300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F6EC7817-24DD-9A45-82FC-B1A7E00A82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DE04A05-2EF7-FA48-98B1-AB3149D1E2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5E7B481-44C8-1748-9F6E-6E4872E63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2BE9E-EE0C-4044-AA71-29A2E16A5D18}" type="datetimeFigureOut">
              <a:rPr lang="nl-NL" smtClean="0"/>
              <a:t>16-3-2020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6F5F6AA-3452-0C4B-AB36-497E6CF74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90AE9F6-9DA8-BA4E-B3AA-2265F8BDA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B99C2-D5F1-9A47-8B08-251FA0BC12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3998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1" descr="background-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/>
          <p:cNvSpPr/>
          <p:nvPr userDrawn="1"/>
        </p:nvSpPr>
        <p:spPr>
          <a:xfrm>
            <a:off x="609600" y="-25400"/>
            <a:ext cx="10972800" cy="1143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2400"/>
          </a:p>
        </p:txBody>
      </p:sp>
      <p:sp>
        <p:nvSpPr>
          <p:cNvPr id="6" name="Rechthoek 5"/>
          <p:cNvSpPr/>
          <p:nvPr userDrawn="1"/>
        </p:nvSpPr>
        <p:spPr>
          <a:xfrm>
            <a:off x="609600" y="-25400"/>
            <a:ext cx="10972800" cy="1143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127000" dir="27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2400"/>
          </a:p>
        </p:txBody>
      </p:sp>
      <p:pic>
        <p:nvPicPr>
          <p:cNvPr id="7" name="Afbeelding 4" descr="LoveLogistics_pms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67" y="209552"/>
            <a:ext cx="2946400" cy="69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600201"/>
            <a:ext cx="100584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venir Black"/>
                <a:cs typeface="Avenir Black"/>
              </a:defRPr>
            </a:lvl1pPr>
            <a:lvl2pPr>
              <a:defRPr>
                <a:solidFill>
                  <a:srgbClr val="FFFFFF"/>
                </a:solidFill>
                <a:latin typeface="Avenir Black"/>
                <a:cs typeface="Avenir Black"/>
              </a:defRPr>
            </a:lvl2pPr>
            <a:lvl3pPr>
              <a:defRPr>
                <a:solidFill>
                  <a:srgbClr val="FFFFFF"/>
                </a:solidFill>
                <a:latin typeface="Avenir Black"/>
                <a:cs typeface="Avenir Black"/>
              </a:defRPr>
            </a:lvl3pPr>
            <a:lvl4pPr>
              <a:defRPr>
                <a:solidFill>
                  <a:srgbClr val="FFFFFF"/>
                </a:solidFill>
                <a:latin typeface="Avenir Black"/>
                <a:cs typeface="Avenir Black"/>
              </a:defRPr>
            </a:lvl4pPr>
            <a:lvl5pPr>
              <a:defRPr>
                <a:solidFill>
                  <a:srgbClr val="FFFFFF"/>
                </a:solidFill>
                <a:latin typeface="Avenir Black"/>
                <a:cs typeface="Avenir Black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4673600" y="499533"/>
            <a:ext cx="6908800" cy="618068"/>
          </a:xfrm>
          <a:prstGeom prst="rect">
            <a:avLst/>
          </a:prstGeom>
          <a:noFill/>
          <a:effectLst/>
        </p:spPr>
        <p:txBody>
          <a:bodyPr/>
          <a:lstStyle>
            <a:lvl1pPr algn="r">
              <a:defRPr sz="2400" baseline="0">
                <a:solidFill>
                  <a:srgbClr val="2B3089"/>
                </a:solidFill>
                <a:latin typeface="Avenir Black"/>
                <a:cs typeface="Avenir Black"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57462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AB3301-0054-2745-9A44-6C9B2F385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673A408-7F23-E343-9945-E450B1654A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1FC930-FBE6-5A46-90B6-C3E7C145A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2BE9E-EE0C-4044-AA71-29A2E16A5D18}" type="datetimeFigureOut">
              <a:rPr lang="nl-NL" smtClean="0"/>
              <a:t>16-3-2020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C2767E-A7F4-5349-B493-7A49D20A6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72C864E-3900-1E41-BF01-E4AF244F5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B99C2-D5F1-9A47-8B08-251FA0BC12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8489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D45E25-B7AB-C543-A664-7025040F8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2A7030-5F74-6A40-AF11-0987BE5E8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30094D7-1ED6-B74B-ADB7-BAF7556A9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2BE9E-EE0C-4044-AA71-29A2E16A5D18}" type="datetimeFigureOut">
              <a:rPr lang="nl-NL" smtClean="0"/>
              <a:t>16-3-2020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062DE45-0425-7749-8D69-72E79706E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99FDB6-EB1A-B247-AB6F-CEFD6E6D7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B99C2-D5F1-9A47-8B08-251FA0BC12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6241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A006A5-8E60-0045-A546-877DBB894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331CFA-F3D8-B546-AB13-CA2FD989AD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4E04349-267D-B04E-95CE-7165D8D996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F27FB26-1196-F342-BCA9-2ED17EE09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2BE9E-EE0C-4044-AA71-29A2E16A5D18}" type="datetimeFigureOut">
              <a:rPr lang="nl-NL" smtClean="0"/>
              <a:t>16-3-2020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60BE341-9725-C54D-B1A9-F4D5D354E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FA09E2A-85C9-6241-8DD9-1B4689C02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B99C2-D5F1-9A47-8B08-251FA0BC12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6929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44AEE4-00FD-F24B-8FF3-DE9E39716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143FC8E-E48A-B949-8634-1C4388F72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FB5F714-2505-874A-87B1-00BF540E3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08648D3-F7D9-6D45-B3A4-966305CB0A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A2A304E-B618-8447-B169-FB920C4EE8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C25BED1-D5D8-7D40-84DF-657E641B1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2BE9E-EE0C-4044-AA71-29A2E16A5D18}" type="datetimeFigureOut">
              <a:rPr lang="nl-NL" smtClean="0"/>
              <a:t>16-3-2020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3016C6A-A36A-8245-9BB1-17D79DCF1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91BA9FF-2C4E-774B-A465-7DB43C74A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B99C2-D5F1-9A47-8B08-251FA0BC12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5603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29E39A-EC5C-004F-AC17-851DE6D57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DCD2E2E-59B1-EF42-94D0-098F1F5DE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2BE9E-EE0C-4044-AA71-29A2E16A5D18}" type="datetimeFigureOut">
              <a:rPr lang="nl-NL" smtClean="0"/>
              <a:t>16-3-2020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1EDAA5D-A3E7-764F-9271-5A396D422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5D2FA83-6BF6-4C41-983D-744780017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B99C2-D5F1-9A47-8B08-251FA0BC12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4235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58753B3-3C17-5244-9D08-6401FC3BE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2BE9E-EE0C-4044-AA71-29A2E16A5D18}" type="datetimeFigureOut">
              <a:rPr lang="nl-NL" smtClean="0"/>
              <a:t>16-3-2020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0FD90DD-6175-894D-8238-527613840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B44E60D-9692-9344-931E-648B0F02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B99C2-D5F1-9A47-8B08-251FA0BC12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3705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0535D8-FD6B-4645-8164-314C8AC60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0167C2-C85A-1046-AA74-910A1BA17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11A1E43-E34A-8C4E-88CA-9B3F5756C0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ECA4268-9BB6-A143-AABD-66C368DA3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2BE9E-EE0C-4044-AA71-29A2E16A5D18}" type="datetimeFigureOut">
              <a:rPr lang="nl-NL" smtClean="0"/>
              <a:t>16-3-2020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6F47AE3-7D4F-D643-93B3-327972E71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2DF215E-CA03-BF40-BCE6-DD6FAC5B5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B99C2-D5F1-9A47-8B08-251FA0BC12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6808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6DB4DA-1510-3F4E-B9FC-9F2DA9840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D34806F-26D4-1843-BE6B-A77DFC326D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571F5BD-A68F-2A46-8966-8F048915A9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7683165-F0A7-9B4E-B25A-C308E1CA4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2BE9E-EE0C-4044-AA71-29A2E16A5D18}" type="datetimeFigureOut">
              <a:rPr lang="nl-NL" smtClean="0"/>
              <a:t>16-3-2020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58B715A-28FF-AD42-96EA-BEE71C87D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BCB5BBB-5573-4E47-A960-887C90F73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B99C2-D5F1-9A47-8B08-251FA0BC12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5547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D192560-41FA-F748-ABC4-A499B0F22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9607B15-0CEC-9B44-9CE6-6CFE0A3697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2EC26F7-7D23-8B40-B27C-D5DB96A2D8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2BE9E-EE0C-4044-AA71-29A2E16A5D18}" type="datetimeFigureOut">
              <a:rPr lang="nl-NL" smtClean="0"/>
              <a:t>16-3-2020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6A8D1EA-9523-5D46-8A18-70B3828CC3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2F3BF26-A09B-F444-A851-E2F77D236C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B99C2-D5F1-9A47-8B08-251FA0BC12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8980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ennisdclogistiek.nl/kennisboxen/welovelogistics" TargetMode="Externa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man, voorzijde, vasthouden&#10;&#10;Automatisch gegenereerde beschrijving">
            <a:extLst>
              <a:ext uri="{FF2B5EF4-FFF2-40B4-BE49-F238E27FC236}">
                <a16:creationId xmlns:a16="http://schemas.microsoft.com/office/drawing/2014/main" id="{82EC560D-C377-6A48-8E94-F97020607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04A913F-3BC3-4A4D-A8A5-81C31E27B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44788"/>
            <a:ext cx="9144000" cy="2387600"/>
          </a:xfrm>
        </p:spPr>
        <p:txBody>
          <a:bodyPr>
            <a:normAutofit/>
          </a:bodyPr>
          <a:lstStyle/>
          <a:p>
            <a:r>
              <a:rPr lang="nl-NL" sz="6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We love </a:t>
            </a:r>
            <a:r>
              <a:rPr lang="nl-NL" sz="6600" b="1" dirty="0" err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Logistics</a:t>
            </a:r>
            <a:endParaRPr lang="nl-NL" sz="66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EFCE9AD-8AF9-3F46-BAB9-83E16C3259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832388"/>
            <a:ext cx="9144000" cy="731129"/>
          </a:xfrm>
        </p:spPr>
        <p:txBody>
          <a:bodyPr>
            <a:normAutofit/>
          </a:bodyPr>
          <a:lstStyle/>
          <a:p>
            <a:r>
              <a:rPr lang="nl-NL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maart 2020</a:t>
            </a:r>
            <a:endParaRPr lang="nl-NL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366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voorzijde, man, monitor&#10;&#10;Automatisch gegenereerde beschrijving">
            <a:extLst>
              <a:ext uri="{FF2B5EF4-FFF2-40B4-BE49-F238E27FC236}">
                <a16:creationId xmlns:a16="http://schemas.microsoft.com/office/drawing/2014/main" id="{53650547-B952-3044-B9AD-E30BD0021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8084FB73-8991-954B-8693-066C1F173FA9}"/>
              </a:ext>
            </a:extLst>
          </p:cNvPr>
          <p:cNvSpPr txBox="1">
            <a:spLocks/>
          </p:cNvSpPr>
          <p:nvPr/>
        </p:nvSpPr>
        <p:spPr>
          <a:xfrm>
            <a:off x="165878" y="2227116"/>
            <a:ext cx="11860244" cy="20348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6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Geen…</a:t>
            </a:r>
          </a:p>
        </p:txBody>
      </p:sp>
    </p:spTree>
    <p:extLst>
      <p:ext uri="{BB962C8B-B14F-4D97-AF65-F5344CB8AC3E}">
        <p14:creationId xmlns:p14="http://schemas.microsoft.com/office/powerpoint/2010/main" val="1638829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ebouw, straat, teken, gevuld&#10;&#10;Automatisch gegenereerde beschrijving">
            <a:extLst>
              <a:ext uri="{FF2B5EF4-FFF2-40B4-BE49-F238E27FC236}">
                <a16:creationId xmlns:a16="http://schemas.microsoft.com/office/drawing/2014/main" id="{DD5BC74B-6CF2-9B44-BCDF-A7582DF1A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8084FB73-8991-954B-8693-066C1F173FA9}"/>
              </a:ext>
            </a:extLst>
          </p:cNvPr>
          <p:cNvSpPr txBox="1">
            <a:spLocks/>
          </p:cNvSpPr>
          <p:nvPr/>
        </p:nvSpPr>
        <p:spPr>
          <a:xfrm>
            <a:off x="165878" y="2227116"/>
            <a:ext cx="11860244" cy="20348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6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Geen…</a:t>
            </a:r>
          </a:p>
        </p:txBody>
      </p:sp>
    </p:spTree>
    <p:extLst>
      <p:ext uri="{BB962C8B-B14F-4D97-AF65-F5344CB8AC3E}">
        <p14:creationId xmlns:p14="http://schemas.microsoft.com/office/powerpoint/2010/main" val="3826409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innen, gebouw, vrouw, lopen&#10;&#10;Automatisch gegenereerde beschrijving">
            <a:extLst>
              <a:ext uri="{FF2B5EF4-FFF2-40B4-BE49-F238E27FC236}">
                <a16:creationId xmlns:a16="http://schemas.microsoft.com/office/drawing/2014/main" id="{20DDC5DA-B050-004B-8BE7-54B893D36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8084FB73-8991-954B-8693-066C1F173FA9}"/>
              </a:ext>
            </a:extLst>
          </p:cNvPr>
          <p:cNvSpPr txBox="1">
            <a:spLocks/>
          </p:cNvSpPr>
          <p:nvPr/>
        </p:nvSpPr>
        <p:spPr>
          <a:xfrm>
            <a:off x="165878" y="2227116"/>
            <a:ext cx="11860244" cy="20348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6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Geen…</a:t>
            </a:r>
          </a:p>
        </p:txBody>
      </p:sp>
    </p:spTree>
    <p:extLst>
      <p:ext uri="{BB962C8B-B14F-4D97-AF65-F5344CB8AC3E}">
        <p14:creationId xmlns:p14="http://schemas.microsoft.com/office/powerpoint/2010/main" val="2634524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gras, spelen, man, groen&#10;&#10;Automatisch gegenereerde beschrijving">
            <a:extLst>
              <a:ext uri="{FF2B5EF4-FFF2-40B4-BE49-F238E27FC236}">
                <a16:creationId xmlns:a16="http://schemas.microsoft.com/office/drawing/2014/main" id="{A1687862-8853-FF43-B835-51A391695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8084FB73-8991-954B-8693-066C1F173FA9}"/>
              </a:ext>
            </a:extLst>
          </p:cNvPr>
          <p:cNvSpPr txBox="1">
            <a:spLocks/>
          </p:cNvSpPr>
          <p:nvPr/>
        </p:nvSpPr>
        <p:spPr>
          <a:xfrm>
            <a:off x="165878" y="2227116"/>
            <a:ext cx="11860244" cy="20348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6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Geen…</a:t>
            </a:r>
          </a:p>
        </p:txBody>
      </p:sp>
    </p:spTree>
    <p:extLst>
      <p:ext uri="{BB962C8B-B14F-4D97-AF65-F5344CB8AC3E}">
        <p14:creationId xmlns:p14="http://schemas.microsoft.com/office/powerpoint/2010/main" val="1794688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innen, staand, voedsel, man&#10;&#10;Automatisch gegenereerde beschrijving">
            <a:extLst>
              <a:ext uri="{FF2B5EF4-FFF2-40B4-BE49-F238E27FC236}">
                <a16:creationId xmlns:a16="http://schemas.microsoft.com/office/drawing/2014/main" id="{928F0DC2-1D19-684B-B49D-C9326F44F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8084FB73-8991-954B-8693-066C1F173FA9}"/>
              </a:ext>
            </a:extLst>
          </p:cNvPr>
          <p:cNvSpPr txBox="1">
            <a:spLocks/>
          </p:cNvSpPr>
          <p:nvPr/>
        </p:nvSpPr>
        <p:spPr>
          <a:xfrm>
            <a:off x="165878" y="2227116"/>
            <a:ext cx="11860244" cy="20348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6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Geen…</a:t>
            </a:r>
          </a:p>
        </p:txBody>
      </p:sp>
    </p:spTree>
    <p:extLst>
      <p:ext uri="{BB962C8B-B14F-4D97-AF65-F5344CB8AC3E}">
        <p14:creationId xmlns:p14="http://schemas.microsoft.com/office/powerpoint/2010/main" val="4026066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foto, binnen, veel, gebouw&#10;&#10;Automatisch gegenereerde beschrijving">
            <a:extLst>
              <a:ext uri="{FF2B5EF4-FFF2-40B4-BE49-F238E27FC236}">
                <a16:creationId xmlns:a16="http://schemas.microsoft.com/office/drawing/2014/main" id="{528C4AB2-EEC7-7540-87F5-A89E5528C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58801517-36A8-FF49-B8F2-715A57193831}"/>
              </a:ext>
            </a:extLst>
          </p:cNvPr>
          <p:cNvSpPr txBox="1">
            <a:spLocks/>
          </p:cNvSpPr>
          <p:nvPr/>
        </p:nvSpPr>
        <p:spPr>
          <a:xfrm>
            <a:off x="165878" y="2227116"/>
            <a:ext cx="11860244" cy="20348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6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Geen…</a:t>
            </a:r>
          </a:p>
        </p:txBody>
      </p:sp>
    </p:spTree>
    <p:extLst>
      <p:ext uri="{BB962C8B-B14F-4D97-AF65-F5344CB8AC3E}">
        <p14:creationId xmlns:p14="http://schemas.microsoft.com/office/powerpoint/2010/main" val="1164867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innen, zitten, klein, tafel&#10;&#10;Automatisch gegenereerde beschrijving">
            <a:extLst>
              <a:ext uri="{FF2B5EF4-FFF2-40B4-BE49-F238E27FC236}">
                <a16:creationId xmlns:a16="http://schemas.microsoft.com/office/drawing/2014/main" id="{9F34B2B4-E434-B64E-93CE-F88F7413A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8084FB73-8991-954B-8693-066C1F173FA9}"/>
              </a:ext>
            </a:extLst>
          </p:cNvPr>
          <p:cNvSpPr txBox="1">
            <a:spLocks/>
          </p:cNvSpPr>
          <p:nvPr/>
        </p:nvSpPr>
        <p:spPr>
          <a:xfrm>
            <a:off x="165878" y="2227116"/>
            <a:ext cx="11860244" cy="20348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6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Geen…</a:t>
            </a:r>
          </a:p>
        </p:txBody>
      </p:sp>
    </p:spTree>
    <p:extLst>
      <p:ext uri="{BB962C8B-B14F-4D97-AF65-F5344CB8AC3E}">
        <p14:creationId xmlns:p14="http://schemas.microsoft.com/office/powerpoint/2010/main" val="3396620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58801517-36A8-FF49-B8F2-715A57193831}"/>
              </a:ext>
            </a:extLst>
          </p:cNvPr>
          <p:cNvSpPr txBox="1">
            <a:spLocks/>
          </p:cNvSpPr>
          <p:nvPr/>
        </p:nvSpPr>
        <p:spPr>
          <a:xfrm>
            <a:off x="0" y="2363303"/>
            <a:ext cx="11860244" cy="20348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Beker, broodje, sla tomaat vlees kaas saus friet, friet vet, servet, placemat, bakje karton, speeltje happy </a:t>
            </a:r>
            <a:r>
              <a:rPr lang="nl-NL" sz="2000" b="1" dirty="0" err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meal</a:t>
            </a:r>
            <a:r>
              <a:rPr lang="nl-NL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, cola, ijsklontjes, mayo, folder, betaling, medewerkers, planning, bedrijfskleding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55F3C4E-B24A-CB4D-B36C-96C59304FA1C}"/>
              </a:ext>
            </a:extLst>
          </p:cNvPr>
          <p:cNvSpPr txBox="1"/>
          <p:nvPr/>
        </p:nvSpPr>
        <p:spPr>
          <a:xfrm>
            <a:off x="577174" y="249676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Beker </a:t>
            </a:r>
            <a:endParaRPr lang="nl-NL" dirty="0"/>
          </a:p>
        </p:txBody>
      </p:sp>
      <p:pic>
        <p:nvPicPr>
          <p:cNvPr id="3" name="Afbeelding 2" descr="Afbeelding met binnen, tafel, zitten, voedsel&#10;&#10;Automatisch gegenereerde beschrijving">
            <a:extLst>
              <a:ext uri="{FF2B5EF4-FFF2-40B4-BE49-F238E27FC236}">
                <a16:creationId xmlns:a16="http://schemas.microsoft.com/office/drawing/2014/main" id="{419E6524-22BE-ED4D-AFAF-B5CFA82EA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57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scherm&#10;&#10;Automatisch gegenereerde beschrijving">
            <a:extLst>
              <a:ext uri="{FF2B5EF4-FFF2-40B4-BE49-F238E27FC236}">
                <a16:creationId xmlns:a16="http://schemas.microsoft.com/office/drawing/2014/main" id="{A768AA96-1CC7-D543-90C5-1B0E72834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59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man, voorzijde, vasthouden&#10;&#10;Automatisch gegenereerde beschrijving">
            <a:extLst>
              <a:ext uri="{FF2B5EF4-FFF2-40B4-BE49-F238E27FC236}">
                <a16:creationId xmlns:a16="http://schemas.microsoft.com/office/drawing/2014/main" id="{DA617480-2B40-924F-8389-DE8CF4663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ndertitel 5">
            <a:extLst>
              <a:ext uri="{FF2B5EF4-FFF2-40B4-BE49-F238E27FC236}">
                <a16:creationId xmlns:a16="http://schemas.microsoft.com/office/drawing/2014/main" id="{720C71EA-8DFF-524F-80B6-DB01D0F07C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A21CE6A-A05C-D74E-B57F-0302F79D0554}"/>
              </a:ext>
            </a:extLst>
          </p:cNvPr>
          <p:cNvSpPr txBox="1">
            <a:spLocks/>
          </p:cNvSpPr>
          <p:nvPr/>
        </p:nvSpPr>
        <p:spPr>
          <a:xfrm>
            <a:off x="1524000" y="247650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7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Wat is logistiek?</a:t>
            </a:r>
            <a:br>
              <a:rPr lang="nl-NL" sz="7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nl-NL" sz="7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0070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05CD3D22-1B6F-0A43-BD28-C3CBB5CCC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0EFCE9AD-8AF9-3F46-BAB9-83E16C3259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44421" y="1656858"/>
            <a:ext cx="7827637" cy="4311679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nl-NL" sz="3600" dirty="0" smtClean="0">
                <a:solidFill>
                  <a:srgbClr val="2A2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Michiel Kuijer</a:t>
            </a:r>
            <a:endParaRPr lang="nl-NL" sz="3600" dirty="0">
              <a:solidFill>
                <a:srgbClr val="2A2F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600" b="1" dirty="0" smtClean="0">
                <a:solidFill>
                  <a:srgbClr val="2A2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Woonplaats: </a:t>
            </a:r>
            <a:r>
              <a:rPr lang="nl-NL" sz="3600" dirty="0" smtClean="0">
                <a:solidFill>
                  <a:srgbClr val="2A2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Heerlen</a:t>
            </a:r>
            <a:endParaRPr lang="nl-NL" sz="3600" dirty="0">
              <a:solidFill>
                <a:srgbClr val="2A2F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600" b="1" dirty="0" smtClean="0">
                <a:solidFill>
                  <a:srgbClr val="2A2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Omschrijving</a:t>
            </a:r>
            <a:r>
              <a:rPr lang="nl-NL" sz="3600" b="1" dirty="0">
                <a:solidFill>
                  <a:srgbClr val="2A2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l"/>
            <a:r>
              <a:rPr lang="nl-NL" sz="3500" dirty="0" smtClean="0">
                <a:solidFill>
                  <a:srgbClr val="2A2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1998- 2004: </a:t>
            </a:r>
            <a:r>
              <a:rPr lang="nl-NL" sz="3500" dirty="0" err="1" smtClean="0">
                <a:solidFill>
                  <a:srgbClr val="2A2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Bernardinuscollege</a:t>
            </a:r>
            <a:endParaRPr lang="nl-NL" sz="3500" dirty="0" smtClean="0">
              <a:solidFill>
                <a:srgbClr val="2A2F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500" dirty="0" smtClean="0">
                <a:solidFill>
                  <a:srgbClr val="2A2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2004- 2010: Studie International Business </a:t>
            </a:r>
            <a:r>
              <a:rPr lang="nl-NL" sz="3500" dirty="0" err="1" smtClean="0">
                <a:solidFill>
                  <a:srgbClr val="2A2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nl-NL" sz="3500" dirty="0" smtClean="0">
                <a:solidFill>
                  <a:srgbClr val="2A2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500" dirty="0" err="1" smtClean="0">
                <a:solidFill>
                  <a:srgbClr val="2A2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Languages</a:t>
            </a:r>
            <a:endParaRPr lang="nl-NL" sz="3500" dirty="0" smtClean="0">
              <a:solidFill>
                <a:srgbClr val="2A2F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500" dirty="0" smtClean="0">
                <a:solidFill>
                  <a:srgbClr val="2A2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2010- 2014: </a:t>
            </a:r>
            <a:r>
              <a:rPr lang="nl-NL" sz="3500" dirty="0" err="1" smtClean="0">
                <a:solidFill>
                  <a:srgbClr val="2A2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Seacon</a:t>
            </a:r>
            <a:r>
              <a:rPr lang="nl-NL" sz="3500" dirty="0" smtClean="0">
                <a:solidFill>
                  <a:srgbClr val="2A2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Logistics</a:t>
            </a:r>
          </a:p>
          <a:p>
            <a:pPr algn="l"/>
            <a:r>
              <a:rPr lang="nl-NL" sz="3500" dirty="0" smtClean="0">
                <a:solidFill>
                  <a:srgbClr val="2A2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2014- 2020: Fontys Venlo</a:t>
            </a:r>
            <a:endParaRPr lang="nl-NL" sz="3500" dirty="0">
              <a:solidFill>
                <a:srgbClr val="2A2F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F3FB4AD8-AA89-0B42-B8DC-FC36BFFD2508}"/>
              </a:ext>
            </a:extLst>
          </p:cNvPr>
          <p:cNvSpPr/>
          <p:nvPr/>
        </p:nvSpPr>
        <p:spPr>
          <a:xfrm>
            <a:off x="923007" y="1479665"/>
            <a:ext cx="1684420" cy="2086495"/>
          </a:xfrm>
          <a:prstGeom prst="roundRect">
            <a:avLst>
              <a:gd name="adj" fmla="val 5163"/>
            </a:avLst>
          </a:prstGeom>
          <a:noFill/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noFill/>
            </a:endParaRPr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90256D0E-9FF5-464A-A7F1-9AF3DA67BECB}"/>
              </a:ext>
            </a:extLst>
          </p:cNvPr>
          <p:cNvSpPr txBox="1">
            <a:spLocks/>
          </p:cNvSpPr>
          <p:nvPr/>
        </p:nvSpPr>
        <p:spPr>
          <a:xfrm>
            <a:off x="5604043" y="262030"/>
            <a:ext cx="6473688" cy="7796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l-NL" sz="28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Presentatie 13 november</a:t>
            </a:r>
            <a:endParaRPr lang="nl-NL" sz="28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08" y="1687481"/>
            <a:ext cx="1704110" cy="170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0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zitten, klein, tafel, computer&#10;&#10;Automatisch gegenereerde beschrijving">
            <a:extLst>
              <a:ext uri="{FF2B5EF4-FFF2-40B4-BE49-F238E27FC236}">
                <a16:creationId xmlns:a16="http://schemas.microsoft.com/office/drawing/2014/main" id="{084C2E62-ACB8-8443-8762-83AF90CF3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13562"/>
          </a:xfrm>
          <a:prstGeom prst="rect">
            <a:avLst/>
          </a:prstGeom>
        </p:spPr>
      </p:pic>
      <p:sp>
        <p:nvSpPr>
          <p:cNvPr id="6" name="Ondertitel 5">
            <a:extLst>
              <a:ext uri="{FF2B5EF4-FFF2-40B4-BE49-F238E27FC236}">
                <a16:creationId xmlns:a16="http://schemas.microsoft.com/office/drawing/2014/main" id="{720C71EA-8DFF-524F-80B6-DB01D0F07C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18612"/>
            <a:ext cx="9144000" cy="1655762"/>
          </a:xfrm>
        </p:spPr>
        <p:txBody>
          <a:bodyPr>
            <a:noAutofit/>
          </a:bodyPr>
          <a:lstStyle/>
          <a:p>
            <a:r>
              <a:rPr lang="nl-NL" sz="48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Logistiek gaat over </a:t>
            </a:r>
            <a:r>
              <a:rPr lang="nl-NL" sz="4800" b="1" dirty="0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GOEDERENSTROMEN</a:t>
            </a:r>
            <a:endParaRPr lang="nl-NL" sz="4800" b="1" dirty="0">
              <a:solidFill>
                <a:srgbClr val="FFFF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977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tafel, binnen, zitten&#10;&#10;Automatisch gegenereerde beschrijving">
            <a:extLst>
              <a:ext uri="{FF2B5EF4-FFF2-40B4-BE49-F238E27FC236}">
                <a16:creationId xmlns:a16="http://schemas.microsoft.com/office/drawing/2014/main" id="{2799479C-3D43-204F-B0D1-4CF685019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58801517-36A8-FF49-B8F2-715A57193831}"/>
              </a:ext>
            </a:extLst>
          </p:cNvPr>
          <p:cNvSpPr txBox="1">
            <a:spLocks/>
          </p:cNvSpPr>
          <p:nvPr/>
        </p:nvSpPr>
        <p:spPr>
          <a:xfrm>
            <a:off x="2173761" y="4521428"/>
            <a:ext cx="7379889" cy="20348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Organisatie, planning, besturing en </a:t>
            </a:r>
            <a:r>
              <a:rPr lang="nl-NL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uitvoeren van </a:t>
            </a:r>
            <a:r>
              <a:rPr lang="nl-NL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goederenstromen</a:t>
            </a:r>
            <a:endParaRPr lang="nl-NL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6640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persoon, vasthouden, man, hand&#10;&#10;Automatisch gegenereerde beschrijving">
            <a:extLst>
              <a:ext uri="{FF2B5EF4-FFF2-40B4-BE49-F238E27FC236}">
                <a16:creationId xmlns:a16="http://schemas.microsoft.com/office/drawing/2014/main" id="{FE2193A0-73F2-7A4A-B00F-372F3E73D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" y="0"/>
            <a:ext cx="12192000" cy="68580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58801517-36A8-FF49-B8F2-715A57193831}"/>
              </a:ext>
            </a:extLst>
          </p:cNvPr>
          <p:cNvSpPr txBox="1">
            <a:spLocks/>
          </p:cNvSpPr>
          <p:nvPr/>
        </p:nvSpPr>
        <p:spPr>
          <a:xfrm>
            <a:off x="574766" y="6008915"/>
            <a:ext cx="10384972" cy="8558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 goederen: precies </a:t>
            </a:r>
            <a:r>
              <a:rPr lang="nl-NL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</a:t>
            </a:r>
            <a:r>
              <a:rPr lang="nl-NL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tijd</a:t>
            </a:r>
            <a:r>
              <a:rPr lang="nl-NL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tegen een </a:t>
            </a:r>
            <a:r>
              <a:rPr lang="nl-NL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goede</a:t>
            </a:r>
            <a:r>
              <a:rPr lang="nl-NL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prijs</a:t>
            </a:r>
            <a:r>
              <a:rPr lang="nl-NL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op de </a:t>
            </a:r>
            <a:r>
              <a:rPr lang="nl-NL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juiste</a:t>
            </a:r>
            <a:r>
              <a:rPr lang="nl-NL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locatie</a:t>
            </a:r>
            <a:endParaRPr lang="nl-NL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272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uiten, boot, water, schip&#10;&#10;Automatisch gegenereerde beschrijving">
            <a:extLst>
              <a:ext uri="{FF2B5EF4-FFF2-40B4-BE49-F238E27FC236}">
                <a16:creationId xmlns:a16="http://schemas.microsoft.com/office/drawing/2014/main" id="{489CE42C-4038-0B43-8D8A-54C0FDE3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ndertitel 5">
            <a:extLst>
              <a:ext uri="{FF2B5EF4-FFF2-40B4-BE49-F238E27FC236}">
                <a16:creationId xmlns:a16="http://schemas.microsoft.com/office/drawing/2014/main" id="{720C71EA-8DFF-524F-80B6-DB01D0F07C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030119"/>
            <a:ext cx="9144000" cy="1655762"/>
          </a:xfrm>
        </p:spPr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Vanaf </a:t>
            </a:r>
            <a: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nl-NL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nl-NL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inkoop</a:t>
            </a:r>
            <a:r>
              <a:rPr lang="nl-NL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 grondstoffen, </a:t>
            </a:r>
            <a: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nl-NL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productie</a:t>
            </a:r>
            <a: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nl-NL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distributie</a:t>
            </a:r>
            <a: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naar </a:t>
            </a:r>
            <a:r>
              <a:rPr lang="nl-NL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eindafnemer</a:t>
            </a:r>
            <a: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nl-NL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75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innen, persoon, tafel, laptop&#10;&#10;Automatisch gegenereerde beschrijving">
            <a:extLst>
              <a:ext uri="{FF2B5EF4-FFF2-40B4-BE49-F238E27FC236}">
                <a16:creationId xmlns:a16="http://schemas.microsoft.com/office/drawing/2014/main" id="{7C7E0734-DB7D-6E42-8FFD-25786C561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58801517-36A8-FF49-B8F2-715A57193831}"/>
              </a:ext>
            </a:extLst>
          </p:cNvPr>
          <p:cNvSpPr txBox="1">
            <a:spLocks/>
          </p:cNvSpPr>
          <p:nvPr/>
        </p:nvSpPr>
        <p:spPr>
          <a:xfrm>
            <a:off x="165878" y="6244046"/>
            <a:ext cx="11860244" cy="5288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Bij goederenstromen horen natuurlijk ook </a:t>
            </a:r>
            <a:r>
              <a:rPr lang="nl-NL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informatiestromen</a:t>
            </a:r>
            <a:r>
              <a:rPr lang="nl-NL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nl-NL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geldstromen</a:t>
            </a:r>
            <a:endParaRPr lang="nl-NL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714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, weg, man, lucht&#10;&#10;Automatisch gegenereerde beschrijving">
            <a:extLst>
              <a:ext uri="{FF2B5EF4-FFF2-40B4-BE49-F238E27FC236}">
                <a16:creationId xmlns:a16="http://schemas.microsoft.com/office/drawing/2014/main" id="{803BB03E-A9C5-F642-A949-220CD32B7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ndertitel 5">
            <a:extLst>
              <a:ext uri="{FF2B5EF4-FFF2-40B4-BE49-F238E27FC236}">
                <a16:creationId xmlns:a16="http://schemas.microsoft.com/office/drawing/2014/main" id="{720C71EA-8DFF-524F-80B6-DB01D0F07C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030119"/>
            <a:ext cx="9144000" cy="1655762"/>
          </a:xfrm>
        </p:spPr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Logistiek wordt daarom ook vaak </a:t>
            </a:r>
            <a:r>
              <a:rPr lang="nl-NL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 Chain Management </a:t>
            </a:r>
            <a:r>
              <a:rPr lang="nl-NL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genoemd</a:t>
            </a:r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2382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el 2"/>
          <p:cNvSpPr>
            <a:spLocks noGrp="1"/>
          </p:cNvSpPr>
          <p:nvPr>
            <p:ph type="title"/>
          </p:nvPr>
        </p:nvSpPr>
        <p:spPr bwMode="auto">
          <a:xfrm>
            <a:off x="4673600" y="499533"/>
            <a:ext cx="6908800" cy="6180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nl-NL" altLang="nl-NL" b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Trends en ontwikkelingen</a:t>
            </a:r>
          </a:p>
        </p:txBody>
      </p:sp>
      <p:pic>
        <p:nvPicPr>
          <p:cNvPr id="54275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7" y="4019551"/>
            <a:ext cx="3456517" cy="2459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1" y="1509185"/>
            <a:ext cx="34544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7"/>
          <a:stretch>
            <a:fillRect/>
          </a:stretch>
        </p:blipFill>
        <p:spPr bwMode="auto">
          <a:xfrm>
            <a:off x="4292601" y="4004733"/>
            <a:ext cx="3587751" cy="247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2" y="1509185"/>
            <a:ext cx="3448049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Afbeelding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1509185"/>
            <a:ext cx="3464984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Afbeelding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7"/>
          <a:stretch>
            <a:fillRect/>
          </a:stretch>
        </p:blipFill>
        <p:spPr bwMode="auto">
          <a:xfrm>
            <a:off x="8174567" y="4004733"/>
            <a:ext cx="3450167" cy="247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650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man, voorzijde, vasthouden&#10;&#10;Automatisch gegenereerde beschrijving">
            <a:extLst>
              <a:ext uri="{FF2B5EF4-FFF2-40B4-BE49-F238E27FC236}">
                <a16:creationId xmlns:a16="http://schemas.microsoft.com/office/drawing/2014/main" id="{ABDC8C6B-E437-864E-8FFE-4C00E3993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ndertitel 5">
            <a:extLst>
              <a:ext uri="{FF2B5EF4-FFF2-40B4-BE49-F238E27FC236}">
                <a16:creationId xmlns:a16="http://schemas.microsoft.com/office/drawing/2014/main" id="{720C71EA-8DFF-524F-80B6-DB01D0F07C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A21CE6A-A05C-D74E-B57F-0302F79D0554}"/>
              </a:ext>
            </a:extLst>
          </p:cNvPr>
          <p:cNvSpPr txBox="1">
            <a:spLocks/>
          </p:cNvSpPr>
          <p:nvPr/>
        </p:nvSpPr>
        <p:spPr>
          <a:xfrm>
            <a:off x="1524000" y="247650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7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Logistiek is?</a:t>
            </a:r>
            <a:br>
              <a:rPr lang="nl-NL" sz="7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nl-NL" sz="7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35892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weg, vrachtwagen, buiten, auto&#10;&#10;Automatisch gegenereerde beschrijving">
            <a:extLst>
              <a:ext uri="{FF2B5EF4-FFF2-40B4-BE49-F238E27FC236}">
                <a16:creationId xmlns:a16="http://schemas.microsoft.com/office/drawing/2014/main" id="{BCA8921A-D02C-9F42-93D2-65471F9A5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ndertitel 5">
            <a:extLst>
              <a:ext uri="{FF2B5EF4-FFF2-40B4-BE49-F238E27FC236}">
                <a16:creationId xmlns:a16="http://schemas.microsoft.com/office/drawing/2014/main" id="{720C71EA-8DFF-524F-80B6-DB01D0F07C68}"/>
              </a:ext>
            </a:extLst>
          </p:cNvPr>
          <p:cNvSpPr txBox="1">
            <a:spLocks/>
          </p:cNvSpPr>
          <p:nvPr/>
        </p:nvSpPr>
        <p:spPr>
          <a:xfrm>
            <a:off x="1524000" y="6129701"/>
            <a:ext cx="9144000" cy="736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Logistiek = </a:t>
            </a:r>
            <a:r>
              <a:rPr lang="nl-NL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veel meer dan een vrachtwagen</a:t>
            </a:r>
          </a:p>
          <a:p>
            <a:endParaRPr lang="nl-NL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12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uiten, boot, water, schip&#10;&#10;Automatisch gegenereerde beschrijving">
            <a:extLst>
              <a:ext uri="{FF2B5EF4-FFF2-40B4-BE49-F238E27FC236}">
                <a16:creationId xmlns:a16="http://schemas.microsoft.com/office/drawing/2014/main" id="{489CE42C-4038-0B43-8D8A-54C0FDE3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0" y="0"/>
            <a:ext cx="12192000" cy="6858000"/>
          </a:xfrm>
          <a:prstGeom prst="rect">
            <a:avLst/>
          </a:prstGeom>
        </p:spPr>
      </p:pic>
      <p:sp>
        <p:nvSpPr>
          <p:cNvPr id="7" name="Ondertitel 5">
            <a:extLst>
              <a:ext uri="{FF2B5EF4-FFF2-40B4-BE49-F238E27FC236}">
                <a16:creationId xmlns:a16="http://schemas.microsoft.com/office/drawing/2014/main" id="{720C71EA-8DFF-524F-80B6-DB01D0F07C68}"/>
              </a:ext>
            </a:extLst>
          </p:cNvPr>
          <p:cNvSpPr txBox="1">
            <a:spLocks/>
          </p:cNvSpPr>
          <p:nvPr/>
        </p:nvSpPr>
        <p:spPr>
          <a:xfrm>
            <a:off x="1524000" y="6129701"/>
            <a:ext cx="9144000" cy="736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Logistiek = </a:t>
            </a:r>
            <a:r>
              <a:rPr lang="nl-NL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wereldwijde handel</a:t>
            </a:r>
          </a:p>
          <a:p>
            <a:endParaRPr lang="nl-NL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94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tafel, zitten, groot, taart&#10;&#10;Automatisch gegenereerde beschrijving">
            <a:extLst>
              <a:ext uri="{FF2B5EF4-FFF2-40B4-BE49-F238E27FC236}">
                <a16:creationId xmlns:a16="http://schemas.microsoft.com/office/drawing/2014/main" id="{99144201-017F-9A49-8CF9-4A8C442AE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Ondertitel 7">
            <a:extLst>
              <a:ext uri="{FF2B5EF4-FFF2-40B4-BE49-F238E27FC236}">
                <a16:creationId xmlns:a16="http://schemas.microsoft.com/office/drawing/2014/main" id="{0769AB69-485B-8146-BBFA-0513A79C72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nl-NL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3663E861-243D-384D-B10F-277F15219D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C2BD8D1-6F5A-A641-AA3E-AC9B7F0DE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587" y="508918"/>
            <a:ext cx="10664825" cy="600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1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en, groot, geel, kamer&#10;&#10;Automatisch gegenereerde beschrijving">
            <a:extLst>
              <a:ext uri="{FF2B5EF4-FFF2-40B4-BE49-F238E27FC236}">
                <a16:creationId xmlns:a16="http://schemas.microsoft.com/office/drawing/2014/main" id="{AFC6CD58-BF6A-7748-9703-FE72AB58C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Ondertitel 5">
            <a:extLst>
              <a:ext uri="{FF2B5EF4-FFF2-40B4-BE49-F238E27FC236}">
                <a16:creationId xmlns:a16="http://schemas.microsoft.com/office/drawing/2014/main" id="{720C71EA-8DFF-524F-80B6-DB01D0F07C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129701"/>
            <a:ext cx="9144000" cy="736441"/>
          </a:xfrm>
        </p:spPr>
        <p:txBody>
          <a:bodyPr>
            <a:normAutofit/>
          </a:bodyPr>
          <a:lstStyle/>
          <a:p>
            <a:r>
              <a:rPr lang="nl-NL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Logistiek = </a:t>
            </a:r>
            <a:r>
              <a:rPr lang="nl-NL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nl-NL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</a:t>
            </a:r>
            <a:endParaRPr lang="nl-NL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891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innen, bibliotheek, kamer, zitten&#10;&#10;Automatisch gegenereerde beschrijving">
            <a:extLst>
              <a:ext uri="{FF2B5EF4-FFF2-40B4-BE49-F238E27FC236}">
                <a16:creationId xmlns:a16="http://schemas.microsoft.com/office/drawing/2014/main" id="{24C9F6D8-26BA-BC41-ACD4-95C3CC7E4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ndertitel 5">
            <a:extLst>
              <a:ext uri="{FF2B5EF4-FFF2-40B4-BE49-F238E27FC236}">
                <a16:creationId xmlns:a16="http://schemas.microsoft.com/office/drawing/2014/main" id="{720C71EA-8DFF-524F-80B6-DB01D0F07C68}"/>
              </a:ext>
            </a:extLst>
          </p:cNvPr>
          <p:cNvSpPr txBox="1">
            <a:spLocks/>
          </p:cNvSpPr>
          <p:nvPr/>
        </p:nvSpPr>
        <p:spPr>
          <a:xfrm>
            <a:off x="1524000" y="6129701"/>
            <a:ext cx="9144000" cy="736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Logistiek = </a:t>
            </a:r>
            <a:r>
              <a:rPr lang="nl-NL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warehouse management</a:t>
            </a:r>
          </a:p>
          <a:p>
            <a:endParaRPr lang="nl-NL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2958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innen, persoon, tafel, laptop&#10;&#10;Automatisch gegenereerde beschrijving">
            <a:extLst>
              <a:ext uri="{FF2B5EF4-FFF2-40B4-BE49-F238E27FC236}">
                <a16:creationId xmlns:a16="http://schemas.microsoft.com/office/drawing/2014/main" id="{7C7E0734-DB7D-6E42-8FFD-25786C561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ndertitel 5">
            <a:extLst>
              <a:ext uri="{FF2B5EF4-FFF2-40B4-BE49-F238E27FC236}">
                <a16:creationId xmlns:a16="http://schemas.microsoft.com/office/drawing/2014/main" id="{720C71EA-8DFF-524F-80B6-DB01D0F07C68}"/>
              </a:ext>
            </a:extLst>
          </p:cNvPr>
          <p:cNvSpPr txBox="1">
            <a:spLocks/>
          </p:cNvSpPr>
          <p:nvPr/>
        </p:nvSpPr>
        <p:spPr>
          <a:xfrm>
            <a:off x="1524000" y="6129701"/>
            <a:ext cx="9144000" cy="736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Logistiek = </a:t>
            </a:r>
            <a:r>
              <a:rPr lang="nl-NL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onderhandelen</a:t>
            </a:r>
          </a:p>
          <a:p>
            <a:endParaRPr lang="nl-NL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4076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el 2"/>
          <p:cNvSpPr>
            <a:spLocks noGrp="1"/>
          </p:cNvSpPr>
          <p:nvPr>
            <p:ph type="title"/>
          </p:nvPr>
        </p:nvSpPr>
        <p:spPr bwMode="auto">
          <a:xfrm>
            <a:off x="4673600" y="122767"/>
            <a:ext cx="6908800" cy="6180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nl-NL" altLang="nl-NL" b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Spel om alle schakels in de keten te</a:t>
            </a:r>
            <a:br>
              <a:rPr lang="nl-NL" altLang="nl-NL" b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NL" altLang="nl-NL" b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beheersen</a:t>
            </a:r>
          </a:p>
        </p:txBody>
      </p:sp>
      <p:pic>
        <p:nvPicPr>
          <p:cNvPr id="65539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4" r="465"/>
          <a:stretch>
            <a:fillRect/>
          </a:stretch>
        </p:blipFill>
        <p:spPr bwMode="auto">
          <a:xfrm>
            <a:off x="4083051" y="1325033"/>
            <a:ext cx="3708400" cy="230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8" b="2251"/>
          <a:stretch>
            <a:fillRect/>
          </a:stretch>
        </p:blipFill>
        <p:spPr bwMode="auto">
          <a:xfrm>
            <a:off x="7977718" y="4169834"/>
            <a:ext cx="3924300" cy="2459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051" y="4169834"/>
            <a:ext cx="3649133" cy="2427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718" y="1325033"/>
            <a:ext cx="3871383" cy="230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Afbeelding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2" y="4193118"/>
            <a:ext cx="3458633" cy="240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Afbeelding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" y="1303867"/>
            <a:ext cx="3524251" cy="2347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17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skiën, man&#10;&#10;Automatisch gegenereerde beschrijving">
            <a:extLst>
              <a:ext uri="{FF2B5EF4-FFF2-40B4-BE49-F238E27FC236}">
                <a16:creationId xmlns:a16="http://schemas.microsoft.com/office/drawing/2014/main" id="{A6B4292C-0977-F54E-8938-57E45C89A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58801517-36A8-FF49-B8F2-715A57193831}"/>
              </a:ext>
            </a:extLst>
          </p:cNvPr>
          <p:cNvSpPr txBox="1">
            <a:spLocks/>
          </p:cNvSpPr>
          <p:nvPr/>
        </p:nvSpPr>
        <p:spPr>
          <a:xfrm>
            <a:off x="1524000" y="149629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7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Onmisbaar</a:t>
            </a:r>
          </a:p>
        </p:txBody>
      </p:sp>
    </p:spTree>
    <p:extLst>
      <p:ext uri="{BB962C8B-B14F-4D97-AF65-F5344CB8AC3E}">
        <p14:creationId xmlns:p14="http://schemas.microsoft.com/office/powerpoint/2010/main" val="338893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innen, kamer, man, zitten&#10;&#10;Automatisch gegenereerde beschrijving">
            <a:extLst>
              <a:ext uri="{FF2B5EF4-FFF2-40B4-BE49-F238E27FC236}">
                <a16:creationId xmlns:a16="http://schemas.microsoft.com/office/drawing/2014/main" id="{F0E28B60-C9D0-FF44-B4FF-06093DE0C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58801517-36A8-FF49-B8F2-715A57193831}"/>
              </a:ext>
            </a:extLst>
          </p:cNvPr>
          <p:cNvSpPr txBox="1">
            <a:spLocks/>
          </p:cNvSpPr>
          <p:nvPr/>
        </p:nvSpPr>
        <p:spPr>
          <a:xfrm>
            <a:off x="1524000" y="447040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7200" b="1" dirty="0" smtClean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Wat was de eerste multinational van de wereld?</a:t>
            </a:r>
            <a:endParaRPr lang="nl-NL" sz="72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15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schermafbeelding, monitor, man, computer&#10;&#10;Automatisch gegenereerde beschrijving">
            <a:extLst>
              <a:ext uri="{FF2B5EF4-FFF2-40B4-BE49-F238E27FC236}">
                <a16:creationId xmlns:a16="http://schemas.microsoft.com/office/drawing/2014/main" id="{05CCED45-5FAB-AF46-9FBD-539898BAB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77C744C6-C816-684B-AE55-4946257883AD}"/>
              </a:ext>
            </a:extLst>
          </p:cNvPr>
          <p:cNvSpPr txBox="1">
            <a:spLocks/>
          </p:cNvSpPr>
          <p:nvPr/>
        </p:nvSpPr>
        <p:spPr>
          <a:xfrm>
            <a:off x="486032" y="1919416"/>
            <a:ext cx="4736757" cy="47449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l-NL" sz="4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Wij zijn </a:t>
            </a:r>
          </a:p>
          <a:p>
            <a:pPr algn="r"/>
            <a:r>
              <a:rPr lang="nl-NL" sz="4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een echt handelsland. Met 942.000 banen in de logistiek.</a:t>
            </a:r>
          </a:p>
        </p:txBody>
      </p:sp>
    </p:spTree>
    <p:extLst>
      <p:ext uri="{BB962C8B-B14F-4D97-AF65-F5344CB8AC3E}">
        <p14:creationId xmlns:p14="http://schemas.microsoft.com/office/powerpoint/2010/main" val="36066676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kaart, tekst&#10;&#10;Automatisch gegenereerde beschrijving">
            <a:extLst>
              <a:ext uri="{FF2B5EF4-FFF2-40B4-BE49-F238E27FC236}">
                <a16:creationId xmlns:a16="http://schemas.microsoft.com/office/drawing/2014/main" id="{53F8DB8C-6FF3-2643-ABD9-556C0B7E4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7221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57A8A99-856F-7945-B9AB-0051A5E24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ndertitel 5">
            <a:extLst>
              <a:ext uri="{FF2B5EF4-FFF2-40B4-BE49-F238E27FC236}">
                <a16:creationId xmlns:a16="http://schemas.microsoft.com/office/drawing/2014/main" id="{545D1460-D908-BA4C-8477-ABF62040D0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nl-NL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8801517-36A8-FF49-B8F2-715A57193831}"/>
              </a:ext>
            </a:extLst>
          </p:cNvPr>
          <p:cNvSpPr txBox="1">
            <a:spLocks/>
          </p:cNvSpPr>
          <p:nvPr/>
        </p:nvSpPr>
        <p:spPr>
          <a:xfrm>
            <a:off x="7835727" y="1861712"/>
            <a:ext cx="4356273" cy="14606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Logistieke </a:t>
            </a:r>
          </a:p>
          <a:p>
            <a:pPr algn="l"/>
            <a:r>
              <a:rPr lang="nl-NL" sz="4800" b="1" dirty="0" err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hotspot</a:t>
            </a:r>
            <a:r>
              <a:rPr lang="nl-NL" sz="4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</a:p>
          <a:p>
            <a:pPr algn="l"/>
            <a:r>
              <a:rPr lang="nl-NL" sz="4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van Europa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46ACD8E-67F1-8443-9198-2C2EA7AF37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312940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innen, kamer, man, zitten&#10;&#10;Automatisch gegenereerde beschrijving">
            <a:extLst>
              <a:ext uri="{FF2B5EF4-FFF2-40B4-BE49-F238E27FC236}">
                <a16:creationId xmlns:a16="http://schemas.microsoft.com/office/drawing/2014/main" id="{F0E28B60-C9D0-FF44-B4FF-06093DE0C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ndertitel 5">
            <a:extLst>
              <a:ext uri="{FF2B5EF4-FFF2-40B4-BE49-F238E27FC236}">
                <a16:creationId xmlns:a16="http://schemas.microsoft.com/office/drawing/2014/main" id="{545D1460-D908-BA4C-8477-ABF62040D0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nl-NL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8801517-36A8-FF49-B8F2-715A57193831}"/>
              </a:ext>
            </a:extLst>
          </p:cNvPr>
          <p:cNvSpPr txBox="1">
            <a:spLocks/>
          </p:cNvSpPr>
          <p:nvPr/>
        </p:nvSpPr>
        <p:spPr>
          <a:xfrm>
            <a:off x="1524000" y="149629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7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De logistieke provincie van Nederland is…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DD6A75AF-D534-9544-BB86-6FE23121CA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004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afel, zitten, groot, taart&#10;&#10;Automatisch gegenereerde beschrijving">
            <a:extLst>
              <a:ext uri="{FF2B5EF4-FFF2-40B4-BE49-F238E27FC236}">
                <a16:creationId xmlns:a16="http://schemas.microsoft.com/office/drawing/2014/main" id="{273F9D2D-6367-7040-A8B9-274ED3578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Ondertitel 7">
            <a:extLst>
              <a:ext uri="{FF2B5EF4-FFF2-40B4-BE49-F238E27FC236}">
                <a16:creationId xmlns:a16="http://schemas.microsoft.com/office/drawing/2014/main" id="{0769AB69-485B-8146-BBFA-0513A79C72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3663E861-243D-384D-B10F-277F15219D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20456"/>
            <a:ext cx="9144000" cy="2387600"/>
          </a:xfrm>
        </p:spPr>
        <p:txBody>
          <a:bodyPr>
            <a:norm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Wat weten jullie over logistiek?</a:t>
            </a:r>
            <a:endParaRPr lang="nl-NL" sz="4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98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212D077D-6676-4C48-ACB1-06F178699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ndertitel 5">
            <a:extLst>
              <a:ext uri="{FF2B5EF4-FFF2-40B4-BE49-F238E27FC236}">
                <a16:creationId xmlns:a16="http://schemas.microsoft.com/office/drawing/2014/main" id="{545D1460-D908-BA4C-8477-ABF62040D0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nl-NL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8801517-36A8-FF49-B8F2-715A57193831}"/>
              </a:ext>
            </a:extLst>
          </p:cNvPr>
          <p:cNvSpPr txBox="1">
            <a:spLocks/>
          </p:cNvSpPr>
          <p:nvPr/>
        </p:nvSpPr>
        <p:spPr>
          <a:xfrm>
            <a:off x="2933731" y="414805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7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Limburg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DDD1B466-4119-8142-9B37-DBD5D4F34C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49668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skiën, man&#10;&#10;Automatisch gegenereerde beschrijving">
            <a:extLst>
              <a:ext uri="{FF2B5EF4-FFF2-40B4-BE49-F238E27FC236}">
                <a16:creationId xmlns:a16="http://schemas.microsoft.com/office/drawing/2014/main" id="{34C2523F-A5E2-2343-A006-D463FD5F7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58801517-36A8-FF49-B8F2-715A57193831}"/>
              </a:ext>
            </a:extLst>
          </p:cNvPr>
          <p:cNvSpPr txBox="1">
            <a:spLocks/>
          </p:cNvSpPr>
          <p:nvPr/>
        </p:nvSpPr>
        <p:spPr>
          <a:xfrm>
            <a:off x="2473685" y="-490119"/>
            <a:ext cx="7379889" cy="52755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Redenen waarom grote logistieke bedrijven zich in Limburg vestigen…</a:t>
            </a:r>
          </a:p>
        </p:txBody>
      </p:sp>
    </p:spTree>
    <p:extLst>
      <p:ext uri="{BB962C8B-B14F-4D97-AF65-F5344CB8AC3E}">
        <p14:creationId xmlns:p14="http://schemas.microsoft.com/office/powerpoint/2010/main" val="40841589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donker, verlicht, kamer&#10;&#10;Automatisch gegenereerde beschrijving">
            <a:extLst>
              <a:ext uri="{FF2B5EF4-FFF2-40B4-BE49-F238E27FC236}">
                <a16:creationId xmlns:a16="http://schemas.microsoft.com/office/drawing/2014/main" id="{0363EDD7-06AF-6C47-8A54-798431074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58801517-36A8-FF49-B8F2-715A57193831}"/>
              </a:ext>
            </a:extLst>
          </p:cNvPr>
          <p:cNvSpPr txBox="1">
            <a:spLocks/>
          </p:cNvSpPr>
          <p:nvPr/>
        </p:nvSpPr>
        <p:spPr>
          <a:xfrm>
            <a:off x="2349326" y="2618842"/>
            <a:ext cx="7379889" cy="20348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Gunstige ligging </a:t>
            </a:r>
          </a:p>
          <a:p>
            <a:r>
              <a:rPr lang="nl-NL" sz="4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 Europa</a:t>
            </a:r>
          </a:p>
        </p:txBody>
      </p:sp>
    </p:spTree>
    <p:extLst>
      <p:ext uri="{BB962C8B-B14F-4D97-AF65-F5344CB8AC3E}">
        <p14:creationId xmlns:p14="http://schemas.microsoft.com/office/powerpoint/2010/main" val="12607357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binnen, tafel, zitten&#10;&#10;Automatisch gegenereerde beschrijving">
            <a:extLst>
              <a:ext uri="{FF2B5EF4-FFF2-40B4-BE49-F238E27FC236}">
                <a16:creationId xmlns:a16="http://schemas.microsoft.com/office/drawing/2014/main" id="{CCEAD574-D5AB-754F-A06D-9A03CCAD9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58801517-36A8-FF49-B8F2-715A57193831}"/>
              </a:ext>
            </a:extLst>
          </p:cNvPr>
          <p:cNvSpPr txBox="1">
            <a:spLocks/>
          </p:cNvSpPr>
          <p:nvPr/>
        </p:nvSpPr>
        <p:spPr>
          <a:xfrm>
            <a:off x="2173761" y="3503981"/>
            <a:ext cx="7379889" cy="20348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Veel logistieke kennis aanwezig</a:t>
            </a:r>
          </a:p>
        </p:txBody>
      </p:sp>
    </p:spTree>
    <p:extLst>
      <p:ext uri="{BB962C8B-B14F-4D97-AF65-F5344CB8AC3E}">
        <p14:creationId xmlns:p14="http://schemas.microsoft.com/office/powerpoint/2010/main" val="23671960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tafel, binnen, zitten&#10;&#10;Automatisch gegenereerde beschrijving">
            <a:extLst>
              <a:ext uri="{FF2B5EF4-FFF2-40B4-BE49-F238E27FC236}">
                <a16:creationId xmlns:a16="http://schemas.microsoft.com/office/drawing/2014/main" id="{2799479C-3D43-204F-B0D1-4CF685019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894114" y="1345475"/>
            <a:ext cx="7972168" cy="508563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786" y="1608718"/>
            <a:ext cx="7131844" cy="478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287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tafel, binnen, zitten&#10;&#10;Automatisch gegenereerde beschrijving">
            <a:extLst>
              <a:ext uri="{FF2B5EF4-FFF2-40B4-BE49-F238E27FC236}">
                <a16:creationId xmlns:a16="http://schemas.microsoft.com/office/drawing/2014/main" id="{2799479C-3D43-204F-B0D1-4CF685019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894114" y="1106255"/>
            <a:ext cx="8347166" cy="532485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870" y="1263339"/>
            <a:ext cx="7916091" cy="5126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3611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persoon, vasthouden, man, hand&#10;&#10;Automatisch gegenereerde beschrijving">
            <a:extLst>
              <a:ext uri="{FF2B5EF4-FFF2-40B4-BE49-F238E27FC236}">
                <a16:creationId xmlns:a16="http://schemas.microsoft.com/office/drawing/2014/main" id="{FE2193A0-73F2-7A4A-B00F-372F3E73D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58801517-36A8-FF49-B8F2-715A57193831}"/>
              </a:ext>
            </a:extLst>
          </p:cNvPr>
          <p:cNvSpPr txBox="1">
            <a:spLocks/>
          </p:cNvSpPr>
          <p:nvPr/>
        </p:nvSpPr>
        <p:spPr>
          <a:xfrm>
            <a:off x="2173761" y="3503981"/>
            <a:ext cx="7379889" cy="20348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Goede infrastructuur</a:t>
            </a:r>
          </a:p>
        </p:txBody>
      </p:sp>
    </p:spTree>
    <p:extLst>
      <p:ext uri="{BB962C8B-B14F-4D97-AF65-F5344CB8AC3E}">
        <p14:creationId xmlns:p14="http://schemas.microsoft.com/office/powerpoint/2010/main" val="35665513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tafel, binnen, zitten&#10;&#10;Automatisch gegenereerde beschrijving">
            <a:extLst>
              <a:ext uri="{FF2B5EF4-FFF2-40B4-BE49-F238E27FC236}">
                <a16:creationId xmlns:a16="http://schemas.microsoft.com/office/drawing/2014/main" id="{2799479C-3D43-204F-B0D1-4CF685019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58801517-36A8-FF49-B8F2-715A57193831}"/>
              </a:ext>
            </a:extLst>
          </p:cNvPr>
          <p:cNvSpPr txBox="1">
            <a:spLocks/>
          </p:cNvSpPr>
          <p:nvPr/>
        </p:nvSpPr>
        <p:spPr>
          <a:xfrm>
            <a:off x="2173761" y="3503981"/>
            <a:ext cx="7379889" cy="20348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Redenen voor een logistieke carrière…</a:t>
            </a:r>
          </a:p>
        </p:txBody>
      </p:sp>
    </p:spTree>
    <p:extLst>
      <p:ext uri="{BB962C8B-B14F-4D97-AF65-F5344CB8AC3E}">
        <p14:creationId xmlns:p14="http://schemas.microsoft.com/office/powerpoint/2010/main" val="19317254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binnen, man, staand&#10;&#10;Automatisch gegenereerde beschrijving">
            <a:extLst>
              <a:ext uri="{FF2B5EF4-FFF2-40B4-BE49-F238E27FC236}">
                <a16:creationId xmlns:a16="http://schemas.microsoft.com/office/drawing/2014/main" id="{5FB525AD-8A3C-434B-B0AD-0FDC34C40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58801517-36A8-FF49-B8F2-715A57193831}"/>
              </a:ext>
            </a:extLst>
          </p:cNvPr>
          <p:cNvSpPr txBox="1">
            <a:spLocks/>
          </p:cNvSpPr>
          <p:nvPr/>
        </p:nvSpPr>
        <p:spPr>
          <a:xfrm>
            <a:off x="74142" y="4500759"/>
            <a:ext cx="11860244" cy="20348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Uitdagende baan met perspectief</a:t>
            </a:r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285083"/>
              </p:ext>
            </p:extLst>
          </p:nvPr>
        </p:nvGraphicFramePr>
        <p:xfrm>
          <a:off x="662609" y="1377306"/>
          <a:ext cx="11003884" cy="312345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155542">
                  <a:extLst>
                    <a:ext uri="{9D8B030D-6E8A-4147-A177-3AD203B41FA5}">
                      <a16:colId xmlns:a16="http://schemas.microsoft.com/office/drawing/2014/main" val="1295019883"/>
                    </a:ext>
                  </a:extLst>
                </a:gridCol>
                <a:gridCol w="1590100">
                  <a:extLst>
                    <a:ext uri="{9D8B030D-6E8A-4147-A177-3AD203B41FA5}">
                      <a16:colId xmlns:a16="http://schemas.microsoft.com/office/drawing/2014/main" val="2167593070"/>
                    </a:ext>
                  </a:extLst>
                </a:gridCol>
                <a:gridCol w="1551080">
                  <a:extLst>
                    <a:ext uri="{9D8B030D-6E8A-4147-A177-3AD203B41FA5}">
                      <a16:colId xmlns:a16="http://schemas.microsoft.com/office/drawing/2014/main" val="151671375"/>
                    </a:ext>
                  </a:extLst>
                </a:gridCol>
                <a:gridCol w="1707162">
                  <a:extLst>
                    <a:ext uri="{9D8B030D-6E8A-4147-A177-3AD203B41FA5}">
                      <a16:colId xmlns:a16="http://schemas.microsoft.com/office/drawing/2014/main" val="3378125590"/>
                    </a:ext>
                  </a:extLst>
                </a:gridCol>
              </a:tblGrid>
              <a:tr h="60303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dirty="0" smtClean="0"/>
                        <a:t>Beroep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MBO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HBO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UNI</a:t>
                      </a: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2089272"/>
                  </a:ext>
                </a:extLst>
              </a:tr>
              <a:tr h="545966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Managers</a:t>
                      </a:r>
                      <a:r>
                        <a:rPr lang="nl-NL" sz="1600" baseline="0" dirty="0" smtClean="0"/>
                        <a:t> logistiek, groothandel, distributie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Heel laag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Zeer hoog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Zeer hoog</a:t>
                      </a: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3905763"/>
                  </a:ext>
                </a:extLst>
              </a:tr>
              <a:tr h="493613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Inkopers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Laag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Zeer hoog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Zeer hoog</a:t>
                      </a: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8192949"/>
                  </a:ext>
                </a:extLst>
              </a:tr>
              <a:tr h="493613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Logistiek </a:t>
                      </a:r>
                      <a:r>
                        <a:rPr lang="nl-NL" sz="1600" dirty="0" err="1" smtClean="0"/>
                        <a:t>vakexperts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Heel laag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Zeer hoog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Zeer hoog</a:t>
                      </a: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041148"/>
                  </a:ext>
                </a:extLst>
              </a:tr>
              <a:tr h="493613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Transportplanners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Redelijk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Zeer hoog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Zeer hoog</a:t>
                      </a: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8648234"/>
                  </a:ext>
                </a:extLst>
              </a:tr>
              <a:tr h="493613">
                <a:tc>
                  <a:txBody>
                    <a:bodyPr/>
                    <a:lstStyle/>
                    <a:p>
                      <a:pPr algn="r"/>
                      <a:r>
                        <a:rPr lang="nl-NL" sz="1600" dirty="0" smtClean="0"/>
                        <a:t>Totaal logistieke</a:t>
                      </a:r>
                      <a:r>
                        <a:rPr lang="nl-NL" sz="1600" baseline="0" dirty="0" smtClean="0"/>
                        <a:t> sector</a:t>
                      </a:r>
                      <a:endParaRPr lang="nl-NL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Redelijk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Zeer hoog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Zeer hoog</a:t>
                      </a: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5607259"/>
                  </a:ext>
                </a:extLst>
              </a:tr>
            </a:tbl>
          </a:graphicData>
        </a:graphic>
      </p:graphicFrame>
      <p:sp>
        <p:nvSpPr>
          <p:cNvPr id="5" name="Tekstvak 4"/>
          <p:cNvSpPr txBox="1"/>
          <p:nvPr/>
        </p:nvSpPr>
        <p:spPr>
          <a:xfrm>
            <a:off x="662609" y="4701336"/>
            <a:ext cx="6264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Bron: </a:t>
            </a:r>
            <a:r>
              <a:rPr kumimoji="0" lang="nl-NL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Panteia</a:t>
            </a:r>
            <a:r>
              <a:rPr kumimoji="0" lang="nl-N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2018</a:t>
            </a: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3996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man, stad, computer, straat&#10;&#10;Automatisch gegenereerde beschrijving">
            <a:extLst>
              <a:ext uri="{FF2B5EF4-FFF2-40B4-BE49-F238E27FC236}">
                <a16:creationId xmlns:a16="http://schemas.microsoft.com/office/drawing/2014/main" id="{A3B4F060-4B04-B74A-96BF-703A6E24E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58801517-36A8-FF49-B8F2-715A57193831}"/>
              </a:ext>
            </a:extLst>
          </p:cNvPr>
          <p:cNvSpPr txBox="1">
            <a:spLocks/>
          </p:cNvSpPr>
          <p:nvPr/>
        </p:nvSpPr>
        <p:spPr>
          <a:xfrm>
            <a:off x="74142" y="2177689"/>
            <a:ext cx="11860244" cy="20348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Internationaal karakter</a:t>
            </a:r>
          </a:p>
        </p:txBody>
      </p:sp>
    </p:spTree>
    <p:extLst>
      <p:ext uri="{BB962C8B-B14F-4D97-AF65-F5344CB8AC3E}">
        <p14:creationId xmlns:p14="http://schemas.microsoft.com/office/powerpoint/2010/main" val="3533254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licht, buiten, zitten, staand&#10;&#10;Automatisch gegenereerde beschrijving">
            <a:extLst>
              <a:ext uri="{FF2B5EF4-FFF2-40B4-BE49-F238E27FC236}">
                <a16:creationId xmlns:a16="http://schemas.microsoft.com/office/drawing/2014/main" id="{2CAE892B-D0E5-9242-B91D-28348DA71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58801517-36A8-FF49-B8F2-715A57193831}"/>
              </a:ext>
            </a:extLst>
          </p:cNvPr>
          <p:cNvSpPr txBox="1">
            <a:spLocks/>
          </p:cNvSpPr>
          <p:nvPr/>
        </p:nvSpPr>
        <p:spPr>
          <a:xfrm>
            <a:off x="74142" y="1246813"/>
            <a:ext cx="11860244" cy="20348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Zonder logistiek…</a:t>
            </a:r>
          </a:p>
        </p:txBody>
      </p:sp>
    </p:spTree>
    <p:extLst>
      <p:ext uri="{BB962C8B-B14F-4D97-AF65-F5344CB8AC3E}">
        <p14:creationId xmlns:p14="http://schemas.microsoft.com/office/powerpoint/2010/main" val="38885123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innen, persoon, tafel, laptop&#10;&#10;Automatisch gegenereerde beschrijving">
            <a:extLst>
              <a:ext uri="{FF2B5EF4-FFF2-40B4-BE49-F238E27FC236}">
                <a16:creationId xmlns:a16="http://schemas.microsoft.com/office/drawing/2014/main" id="{7C7E0734-DB7D-6E42-8FFD-25786C561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58801517-36A8-FF49-B8F2-715A57193831}"/>
              </a:ext>
            </a:extLst>
          </p:cNvPr>
          <p:cNvSpPr txBox="1">
            <a:spLocks/>
          </p:cNvSpPr>
          <p:nvPr/>
        </p:nvSpPr>
        <p:spPr>
          <a:xfrm>
            <a:off x="74142" y="2177689"/>
            <a:ext cx="11860244" cy="20348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Teamwork</a:t>
            </a:r>
          </a:p>
        </p:txBody>
      </p:sp>
    </p:spTree>
    <p:extLst>
      <p:ext uri="{BB962C8B-B14F-4D97-AF65-F5344CB8AC3E}">
        <p14:creationId xmlns:p14="http://schemas.microsoft.com/office/powerpoint/2010/main" val="39043809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, weg, man, lucht&#10;&#10;Automatisch gegenereerde beschrijving">
            <a:extLst>
              <a:ext uri="{FF2B5EF4-FFF2-40B4-BE49-F238E27FC236}">
                <a16:creationId xmlns:a16="http://schemas.microsoft.com/office/drawing/2014/main" id="{803BB03E-A9C5-F642-A949-220CD32B7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8084FB73-8991-954B-8693-066C1F173FA9}"/>
              </a:ext>
            </a:extLst>
          </p:cNvPr>
          <p:cNvSpPr txBox="1">
            <a:spLocks/>
          </p:cNvSpPr>
          <p:nvPr/>
        </p:nvSpPr>
        <p:spPr>
          <a:xfrm>
            <a:off x="165878" y="3627549"/>
            <a:ext cx="11860244" cy="20348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6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Ben jij klaar voor </a:t>
            </a:r>
          </a:p>
          <a:p>
            <a:r>
              <a:rPr lang="nl-NL" sz="6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jouw toekomst…</a:t>
            </a:r>
          </a:p>
        </p:txBody>
      </p:sp>
    </p:spTree>
    <p:extLst>
      <p:ext uri="{BB962C8B-B14F-4D97-AF65-F5344CB8AC3E}">
        <p14:creationId xmlns:p14="http://schemas.microsoft.com/office/powerpoint/2010/main" val="19505611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man, vasthouden, hand&#10;&#10;Automatisch gegenereerde beschrijving">
            <a:extLst>
              <a:ext uri="{FF2B5EF4-FFF2-40B4-BE49-F238E27FC236}">
                <a16:creationId xmlns:a16="http://schemas.microsoft.com/office/drawing/2014/main" id="{CCC532A0-29D2-D44F-88B4-FBD196E49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8084FB73-8991-954B-8693-066C1F173FA9}"/>
              </a:ext>
            </a:extLst>
          </p:cNvPr>
          <p:cNvSpPr txBox="1">
            <a:spLocks/>
          </p:cNvSpPr>
          <p:nvPr/>
        </p:nvSpPr>
        <p:spPr>
          <a:xfrm>
            <a:off x="165878" y="4138749"/>
            <a:ext cx="11860244" cy="20348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dirty="0">
                <a:hlinkClick r:id="rId3"/>
              </a:rPr>
              <a:t>https://www.kennisdclogistiek.nl/kennisboxen/welovelogistics</a:t>
            </a:r>
            <a:endParaRPr lang="nl-NL" sz="40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85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voedsel, binnen, tafel, kop&#10;&#10;Automatisch gegenereerde beschrijving">
            <a:extLst>
              <a:ext uri="{FF2B5EF4-FFF2-40B4-BE49-F238E27FC236}">
                <a16:creationId xmlns:a16="http://schemas.microsoft.com/office/drawing/2014/main" id="{86EDF31C-7BBC-EC4F-B800-EC5EA0878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58801517-36A8-FF49-B8F2-715A57193831}"/>
              </a:ext>
            </a:extLst>
          </p:cNvPr>
          <p:cNvSpPr txBox="1">
            <a:spLocks/>
          </p:cNvSpPr>
          <p:nvPr/>
        </p:nvSpPr>
        <p:spPr>
          <a:xfrm>
            <a:off x="165878" y="2227116"/>
            <a:ext cx="11860244" cy="20348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6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Geen…</a:t>
            </a:r>
          </a:p>
        </p:txBody>
      </p:sp>
    </p:spTree>
    <p:extLst>
      <p:ext uri="{BB962C8B-B14F-4D97-AF65-F5344CB8AC3E}">
        <p14:creationId xmlns:p14="http://schemas.microsoft.com/office/powerpoint/2010/main" val="1766562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buiten, gras, zitten&#10;&#10;Automatisch gegenereerde beschrijving">
            <a:extLst>
              <a:ext uri="{FF2B5EF4-FFF2-40B4-BE49-F238E27FC236}">
                <a16:creationId xmlns:a16="http://schemas.microsoft.com/office/drawing/2014/main" id="{BEEC6564-BE52-D143-B316-D613AFAB5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58801517-36A8-FF49-B8F2-715A57193831}"/>
              </a:ext>
            </a:extLst>
          </p:cNvPr>
          <p:cNvSpPr txBox="1">
            <a:spLocks/>
          </p:cNvSpPr>
          <p:nvPr/>
        </p:nvSpPr>
        <p:spPr>
          <a:xfrm>
            <a:off x="165878" y="2227116"/>
            <a:ext cx="11860244" cy="20348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6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Geen…</a:t>
            </a:r>
          </a:p>
        </p:txBody>
      </p:sp>
    </p:spTree>
    <p:extLst>
      <p:ext uri="{BB962C8B-B14F-4D97-AF65-F5344CB8AC3E}">
        <p14:creationId xmlns:p14="http://schemas.microsoft.com/office/powerpoint/2010/main" val="3039218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uiten, teken, gras, rit&#10;&#10;Automatisch gegenereerde beschrijving">
            <a:extLst>
              <a:ext uri="{FF2B5EF4-FFF2-40B4-BE49-F238E27FC236}">
                <a16:creationId xmlns:a16="http://schemas.microsoft.com/office/drawing/2014/main" id="{D5103FFE-44F3-A246-962B-16913CA38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58801517-36A8-FF49-B8F2-715A57193831}"/>
              </a:ext>
            </a:extLst>
          </p:cNvPr>
          <p:cNvSpPr txBox="1">
            <a:spLocks/>
          </p:cNvSpPr>
          <p:nvPr/>
        </p:nvSpPr>
        <p:spPr>
          <a:xfrm>
            <a:off x="165878" y="2227116"/>
            <a:ext cx="11860244" cy="20348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6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Geen…</a:t>
            </a:r>
          </a:p>
        </p:txBody>
      </p:sp>
    </p:spTree>
    <p:extLst>
      <p:ext uri="{BB962C8B-B14F-4D97-AF65-F5344CB8AC3E}">
        <p14:creationId xmlns:p14="http://schemas.microsoft.com/office/powerpoint/2010/main" val="3114789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persoon, vrouw, staand, meisje&#10;&#10;Automatisch gegenereerde beschrijving">
            <a:extLst>
              <a:ext uri="{FF2B5EF4-FFF2-40B4-BE49-F238E27FC236}">
                <a16:creationId xmlns:a16="http://schemas.microsoft.com/office/drawing/2014/main" id="{D319D599-FAAC-E448-A547-C38C03752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A454E561-FD80-6E4B-BCAB-4CAD6A319809}"/>
              </a:ext>
            </a:extLst>
          </p:cNvPr>
          <p:cNvSpPr txBox="1">
            <a:spLocks/>
          </p:cNvSpPr>
          <p:nvPr/>
        </p:nvSpPr>
        <p:spPr>
          <a:xfrm>
            <a:off x="165878" y="2227116"/>
            <a:ext cx="11860244" cy="20348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6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Geen…</a:t>
            </a:r>
          </a:p>
        </p:txBody>
      </p:sp>
    </p:spTree>
    <p:extLst>
      <p:ext uri="{BB962C8B-B14F-4D97-AF65-F5344CB8AC3E}">
        <p14:creationId xmlns:p14="http://schemas.microsoft.com/office/powerpoint/2010/main" val="377699852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345</Words>
  <Application>Microsoft Office PowerPoint</Application>
  <PresentationFormat>Breedbeeld</PresentationFormat>
  <Paragraphs>88</Paragraphs>
  <Slides>52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52</vt:i4>
      </vt:variant>
    </vt:vector>
  </HeadingPairs>
  <TitlesOfParts>
    <vt:vector size="59" baseType="lpstr">
      <vt:lpstr>Arial</vt:lpstr>
      <vt:lpstr>Arial Black</vt:lpstr>
      <vt:lpstr>Avenir Black</vt:lpstr>
      <vt:lpstr>Calibri</vt:lpstr>
      <vt:lpstr>Calibri Light</vt:lpstr>
      <vt:lpstr>Verdana</vt:lpstr>
      <vt:lpstr>Kantoorthema</vt:lpstr>
      <vt:lpstr>We love Logistics</vt:lpstr>
      <vt:lpstr>PowerPoint-presentatie</vt:lpstr>
      <vt:lpstr>PowerPoint-presentatie</vt:lpstr>
      <vt:lpstr>Wat weten jullie over logistiek?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Trends en ontwikkelingen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Spel om alle schakels in de keten te beheersen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love Logistics  Presentatie</dc:title>
  <dc:creator>Marc Hurkens</dc:creator>
  <cp:lastModifiedBy>Kuijer,Michiel M.J.M.</cp:lastModifiedBy>
  <cp:revision>85</cp:revision>
  <dcterms:created xsi:type="dcterms:W3CDTF">2019-11-12T15:22:34Z</dcterms:created>
  <dcterms:modified xsi:type="dcterms:W3CDTF">2020-03-16T08:22:11Z</dcterms:modified>
</cp:coreProperties>
</file>