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4"/>
  </p:notesMasterIdLst>
  <p:sldIdLst>
    <p:sldId id="257" r:id="rId5"/>
    <p:sldId id="266" r:id="rId6"/>
    <p:sldId id="267" r:id="rId7"/>
    <p:sldId id="262" r:id="rId8"/>
    <p:sldId id="263" r:id="rId9"/>
    <p:sldId id="268" r:id="rId10"/>
    <p:sldId id="269" r:id="rId11"/>
    <p:sldId id="270" r:id="rId12"/>
    <p:sldId id="271" r:id="rId13"/>
    <p:sldId id="272" r:id="rId14"/>
    <p:sldId id="280" r:id="rId15"/>
    <p:sldId id="278" r:id="rId16"/>
    <p:sldId id="274" r:id="rId17"/>
    <p:sldId id="275" r:id="rId18"/>
    <p:sldId id="259" r:id="rId19"/>
    <p:sldId id="276" r:id="rId20"/>
    <p:sldId id="277" r:id="rId21"/>
    <p:sldId id="256" r:id="rId22"/>
    <p:sldId id="279" r:id="rId23"/>
  </p:sldIdLst>
  <p:sldSz cx="12192000" cy="6858000"/>
  <p:notesSz cx="6858000" cy="9144000"/>
  <p:defaultTextStyle>
    <a:defPPr>
      <a:defRPr lang="en-US"/>
    </a:defPPr>
    <a:lvl1pPr algn="l" rtl="0" eaLnBrk="0" fontAlgn="base" hangingPunct="0">
      <a:spcBef>
        <a:spcPct val="0"/>
      </a:spcBef>
      <a:spcAft>
        <a:spcPct val="0"/>
      </a:spcAft>
      <a:defRPr sz="1923" kern="1200">
        <a:solidFill>
          <a:schemeClr val="tx1"/>
        </a:solidFill>
        <a:latin typeface="Arial" charset="0"/>
        <a:ea typeface="ＭＳ Ｐゴシック" charset="0"/>
        <a:cs typeface="ＭＳ Ｐゴシック" charset="0"/>
      </a:defRPr>
    </a:lvl1pPr>
    <a:lvl2pPr marL="364280" algn="l" rtl="0" eaLnBrk="0" fontAlgn="base" hangingPunct="0">
      <a:spcBef>
        <a:spcPct val="0"/>
      </a:spcBef>
      <a:spcAft>
        <a:spcPct val="0"/>
      </a:spcAft>
      <a:defRPr sz="1923" kern="1200">
        <a:solidFill>
          <a:schemeClr val="tx1"/>
        </a:solidFill>
        <a:latin typeface="Arial" charset="0"/>
        <a:ea typeface="ＭＳ Ｐゴシック" charset="0"/>
        <a:cs typeface="ＭＳ Ｐゴシック" charset="0"/>
      </a:defRPr>
    </a:lvl2pPr>
    <a:lvl3pPr marL="728561" algn="l" rtl="0" eaLnBrk="0" fontAlgn="base" hangingPunct="0">
      <a:spcBef>
        <a:spcPct val="0"/>
      </a:spcBef>
      <a:spcAft>
        <a:spcPct val="0"/>
      </a:spcAft>
      <a:defRPr sz="1923" kern="1200">
        <a:solidFill>
          <a:schemeClr val="tx1"/>
        </a:solidFill>
        <a:latin typeface="Arial" charset="0"/>
        <a:ea typeface="ＭＳ Ｐゴシック" charset="0"/>
        <a:cs typeface="ＭＳ Ｐゴシック" charset="0"/>
      </a:defRPr>
    </a:lvl3pPr>
    <a:lvl4pPr marL="1092840" algn="l" rtl="0" eaLnBrk="0" fontAlgn="base" hangingPunct="0">
      <a:spcBef>
        <a:spcPct val="0"/>
      </a:spcBef>
      <a:spcAft>
        <a:spcPct val="0"/>
      </a:spcAft>
      <a:defRPr sz="1923" kern="1200">
        <a:solidFill>
          <a:schemeClr val="tx1"/>
        </a:solidFill>
        <a:latin typeface="Arial" charset="0"/>
        <a:ea typeface="ＭＳ Ｐゴシック" charset="0"/>
        <a:cs typeface="ＭＳ Ｐゴシック" charset="0"/>
      </a:defRPr>
    </a:lvl4pPr>
    <a:lvl5pPr marL="1457120" algn="l" rtl="0" eaLnBrk="0" fontAlgn="base" hangingPunct="0">
      <a:spcBef>
        <a:spcPct val="0"/>
      </a:spcBef>
      <a:spcAft>
        <a:spcPct val="0"/>
      </a:spcAft>
      <a:defRPr sz="1923" kern="1200">
        <a:solidFill>
          <a:schemeClr val="tx1"/>
        </a:solidFill>
        <a:latin typeface="Arial" charset="0"/>
        <a:ea typeface="ＭＳ Ｐゴシック" charset="0"/>
        <a:cs typeface="ＭＳ Ｐゴシック" charset="0"/>
      </a:defRPr>
    </a:lvl5pPr>
    <a:lvl6pPr marL="1821400" algn="l" defTabSz="364280" rtl="0" eaLnBrk="1" latinLnBrk="0" hangingPunct="1">
      <a:defRPr sz="1923" kern="1200">
        <a:solidFill>
          <a:schemeClr val="tx1"/>
        </a:solidFill>
        <a:latin typeface="Arial" charset="0"/>
        <a:ea typeface="ＭＳ Ｐゴシック" charset="0"/>
        <a:cs typeface="ＭＳ Ｐゴシック" charset="0"/>
      </a:defRPr>
    </a:lvl6pPr>
    <a:lvl7pPr marL="2185681" algn="l" defTabSz="364280" rtl="0" eaLnBrk="1" latinLnBrk="0" hangingPunct="1">
      <a:defRPr sz="1923" kern="1200">
        <a:solidFill>
          <a:schemeClr val="tx1"/>
        </a:solidFill>
        <a:latin typeface="Arial" charset="0"/>
        <a:ea typeface="ＭＳ Ｐゴシック" charset="0"/>
        <a:cs typeface="ＭＳ Ｐゴシック" charset="0"/>
      </a:defRPr>
    </a:lvl7pPr>
    <a:lvl8pPr marL="2549961" algn="l" defTabSz="364280" rtl="0" eaLnBrk="1" latinLnBrk="0" hangingPunct="1">
      <a:defRPr sz="1923" kern="1200">
        <a:solidFill>
          <a:schemeClr val="tx1"/>
        </a:solidFill>
        <a:latin typeface="Arial" charset="0"/>
        <a:ea typeface="ＭＳ Ｐゴシック" charset="0"/>
        <a:cs typeface="ＭＳ Ｐゴシック" charset="0"/>
      </a:defRPr>
    </a:lvl8pPr>
    <a:lvl9pPr marL="2914240" algn="l" defTabSz="364280" rtl="0" eaLnBrk="1" latinLnBrk="0" hangingPunct="1">
      <a:defRPr sz="1923"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ektas-Uysal, M. (Meryem)" initials="OM(" lastIdx="29" clrIdx="0">
    <p:extLst>
      <p:ext uri="{19B8F6BF-5375-455C-9EA6-DF929625EA0E}">
        <p15:presenceInfo xmlns:p15="http://schemas.microsoft.com/office/powerpoint/2012/main" userId="S::OzekM@hr.nl::2a4fa556-ab10-4ea8-828e-02091a19a51e" providerId="AD"/>
      </p:ext>
    </p:extLst>
  </p:cmAuthor>
  <p:cmAuthor id="2" name="Ronald Antonissen" initials="RA" lastIdx="11" clrIdx="1">
    <p:extLst>
      <p:ext uri="{19B8F6BF-5375-455C-9EA6-DF929625EA0E}">
        <p15:presenceInfo xmlns:p15="http://schemas.microsoft.com/office/powerpoint/2012/main" userId="S-1-5-21-1757436266-1070379326-1452763161-44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272A6-8473-6A7E-A8A9-9BD9E4E87A04}" v="47" dt="2020-10-05T11:10:36.065"/>
    <p1510:client id="{8F0B209C-65BC-4466-A9F5-1782EC5A565F}" v="3" dt="2020-10-05T11:31:56.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6" autoAdjust="0"/>
    <p:restoredTop sz="84552" autoAdjust="0"/>
  </p:normalViewPr>
  <p:slideViewPr>
    <p:cSldViewPr snapToGrid="0" snapToObjects="1">
      <p:cViewPr varScale="1">
        <p:scale>
          <a:sx n="93" d="100"/>
          <a:sy n="93" d="100"/>
        </p:scale>
        <p:origin x="870" y="66"/>
      </p:cViewPr>
      <p:guideLst/>
    </p:cSldViewPr>
  </p:slideViewPr>
  <p:notesTextViewPr>
    <p:cViewPr>
      <p:scale>
        <a:sx n="1" d="1"/>
        <a:sy n="1" d="1"/>
      </p:scale>
      <p:origin x="0" y="-22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Poort" userId="12d6ee36-26b4-48b1-a367-44f1286f477b" providerId="ADAL" clId="{8F0B209C-65BC-4466-A9F5-1782EC5A565F}"/>
    <pc:docChg chg="undo custSel mod modSld">
      <pc:chgData name="Ilse Poort" userId="12d6ee36-26b4-48b1-a367-44f1286f477b" providerId="ADAL" clId="{8F0B209C-65BC-4466-A9F5-1782EC5A565F}" dt="2020-10-05T12:49:12.162" v="345"/>
      <pc:docMkLst>
        <pc:docMk/>
      </pc:docMkLst>
      <pc:sldChg chg="modSp mod modNotesTx">
        <pc:chgData name="Ilse Poort" userId="12d6ee36-26b4-48b1-a367-44f1286f477b" providerId="ADAL" clId="{8F0B209C-65BC-4466-A9F5-1782EC5A565F}" dt="2020-10-05T11:39:46.521" v="276" actId="20577"/>
        <pc:sldMkLst>
          <pc:docMk/>
          <pc:sldMk cId="42591235" sldId="259"/>
        </pc:sldMkLst>
        <pc:spChg chg="mod">
          <ac:chgData name="Ilse Poort" userId="12d6ee36-26b4-48b1-a367-44f1286f477b" providerId="ADAL" clId="{8F0B209C-65BC-4466-A9F5-1782EC5A565F}" dt="2020-10-05T11:38:43.222" v="142" actId="20577"/>
          <ac:spMkLst>
            <pc:docMk/>
            <pc:sldMk cId="42591235" sldId="259"/>
            <ac:spMk id="5" creationId="{6282CC6E-8CCD-2849-B01D-AC91009877AA}"/>
          </ac:spMkLst>
        </pc:spChg>
      </pc:sldChg>
      <pc:sldChg chg="modNotesTx">
        <pc:chgData name="Ilse Poort" userId="12d6ee36-26b4-48b1-a367-44f1286f477b" providerId="ADAL" clId="{8F0B209C-65BC-4466-A9F5-1782EC5A565F}" dt="2020-10-05T09:58:15.866" v="8"/>
        <pc:sldMkLst>
          <pc:docMk/>
          <pc:sldMk cId="2853800183" sldId="274"/>
        </pc:sldMkLst>
      </pc:sldChg>
      <pc:sldChg chg="modNotesTx">
        <pc:chgData name="Ilse Poort" userId="12d6ee36-26b4-48b1-a367-44f1286f477b" providerId="ADAL" clId="{8F0B209C-65BC-4466-A9F5-1782EC5A565F}" dt="2020-10-05T12:49:12.162" v="345"/>
        <pc:sldMkLst>
          <pc:docMk/>
          <pc:sldMk cId="1169706469" sldId="275"/>
        </pc:sldMkLst>
      </pc:sldChg>
      <pc:sldChg chg="modSp mod modNotesTx">
        <pc:chgData name="Ilse Poort" userId="12d6ee36-26b4-48b1-a367-44f1286f477b" providerId="ADAL" clId="{8F0B209C-65BC-4466-A9F5-1782EC5A565F}" dt="2020-10-05T11:40:40.584" v="339" actId="20577"/>
        <pc:sldMkLst>
          <pc:docMk/>
          <pc:sldMk cId="2763990427" sldId="276"/>
        </pc:sldMkLst>
        <pc:spChg chg="mod">
          <ac:chgData name="Ilse Poort" userId="12d6ee36-26b4-48b1-a367-44f1286f477b" providerId="ADAL" clId="{8F0B209C-65BC-4466-A9F5-1782EC5A565F}" dt="2020-10-05T11:40:06.592" v="288" actId="20577"/>
          <ac:spMkLst>
            <pc:docMk/>
            <pc:sldMk cId="2763990427" sldId="276"/>
            <ac:spMk id="12" creationId="{AFA59DC1-62D6-BC46-A78E-93F653D06838}"/>
          </ac:spMkLst>
        </pc:spChg>
      </pc:sldChg>
      <pc:sldChg chg="addSp delSp modSp mod setBg">
        <pc:chgData name="Ilse Poort" userId="12d6ee36-26b4-48b1-a367-44f1286f477b" providerId="ADAL" clId="{8F0B209C-65BC-4466-A9F5-1782EC5A565F}" dt="2020-10-05T09:52:39.622" v="4" actId="26606"/>
        <pc:sldMkLst>
          <pc:docMk/>
          <pc:sldMk cId="807191284" sldId="280"/>
        </pc:sldMkLst>
        <pc:spChg chg="add del">
          <ac:chgData name="Ilse Poort" userId="12d6ee36-26b4-48b1-a367-44f1286f477b" providerId="ADAL" clId="{8F0B209C-65BC-4466-A9F5-1782EC5A565F}" dt="2020-10-05T09:52:39.618" v="3" actId="26606"/>
          <ac:spMkLst>
            <pc:docMk/>
            <pc:sldMk cId="807191284" sldId="280"/>
            <ac:spMk id="8" creationId="{32BC26D8-82FB-445E-AA49-62A77D7C1EE0}"/>
          </ac:spMkLst>
        </pc:spChg>
        <pc:spChg chg="add del">
          <ac:chgData name="Ilse Poort" userId="12d6ee36-26b4-48b1-a367-44f1286f477b" providerId="ADAL" clId="{8F0B209C-65BC-4466-A9F5-1782EC5A565F}" dt="2020-10-05T09:52:39.618" v="3" actId="26606"/>
          <ac:spMkLst>
            <pc:docMk/>
            <pc:sldMk cId="807191284" sldId="280"/>
            <ac:spMk id="10" creationId="{CB44330D-EA18-4254-AA95-EB49948539B8}"/>
          </ac:spMkLst>
        </pc:spChg>
        <pc:picChg chg="add mod">
          <ac:chgData name="Ilse Poort" userId="12d6ee36-26b4-48b1-a367-44f1286f477b" providerId="ADAL" clId="{8F0B209C-65BC-4466-A9F5-1782EC5A565F}" dt="2020-10-05T09:52:39.622" v="4" actId="26606"/>
          <ac:picMkLst>
            <pc:docMk/>
            <pc:sldMk cId="807191284" sldId="280"/>
            <ac:picMk id="3" creationId="{16653952-8B4A-4F1A-894E-6091C1C633EB}"/>
          </ac:picMkLst>
        </pc:picChg>
        <pc:picChg chg="del">
          <ac:chgData name="Ilse Poort" userId="12d6ee36-26b4-48b1-a367-44f1286f477b" providerId="ADAL" clId="{8F0B209C-65BC-4466-A9F5-1782EC5A565F}" dt="2020-10-05T09:52:04.419" v="0" actId="478"/>
          <ac:picMkLst>
            <pc:docMk/>
            <pc:sldMk cId="807191284" sldId="280"/>
            <ac:picMk id="4" creationId="{FA0CC8B5-BD6B-41C0-93BE-BE4877EB492C}"/>
          </ac:picMkLst>
        </pc:picChg>
      </pc:sldChg>
    </pc:docChg>
  </pc:docChgLst>
  <pc:docChgLst>
    <pc:chgData name="Maj Lettink" userId="S::mle@podium.nl::c7723b43-f3e6-4a1f-a70c-367604aaa0ee" providerId="AD" clId="Web-{6EB272A6-8473-6A7E-A8A9-9BD9E4E87A04}"/>
    <pc:docChg chg="modSld">
      <pc:chgData name="Maj Lettink" userId="S::mle@podium.nl::c7723b43-f3e6-4a1f-a70c-367604aaa0ee" providerId="AD" clId="Web-{6EB272A6-8473-6A7E-A8A9-9BD9E4E87A04}" dt="2020-10-05T11:10:36.065" v="42"/>
      <pc:docMkLst>
        <pc:docMk/>
      </pc:docMkLst>
      <pc:sldChg chg="addSp delSp modSp">
        <pc:chgData name="Maj Lettink" userId="S::mle@podium.nl::c7723b43-f3e6-4a1f-a70c-367604aaa0ee" providerId="AD" clId="Web-{6EB272A6-8473-6A7E-A8A9-9BD9E4E87A04}" dt="2020-10-05T11:10:36.065" v="42"/>
        <pc:sldMkLst>
          <pc:docMk/>
          <pc:sldMk cId="124079039" sldId="269"/>
        </pc:sldMkLst>
        <pc:spChg chg="add del">
          <ac:chgData name="Maj Lettink" userId="S::mle@podium.nl::c7723b43-f3e6-4a1f-a70c-367604aaa0ee" providerId="AD" clId="Web-{6EB272A6-8473-6A7E-A8A9-9BD9E4E87A04}" dt="2020-10-05T11:07:02.858" v="15"/>
          <ac:spMkLst>
            <pc:docMk/>
            <pc:sldMk cId="124079039" sldId="269"/>
            <ac:spMk id="5" creationId="{4ED82771-9752-482D-BA33-5F62891A877F}"/>
          </ac:spMkLst>
        </pc:spChg>
        <pc:picChg chg="add del mod">
          <ac:chgData name="Maj Lettink" userId="S::mle@podium.nl::c7723b43-f3e6-4a1f-a70c-367604aaa0ee" providerId="AD" clId="Web-{6EB272A6-8473-6A7E-A8A9-9BD9E4E87A04}" dt="2020-10-05T11:10:36.065" v="42"/>
          <ac:picMkLst>
            <pc:docMk/>
            <pc:sldMk cId="124079039" sldId="269"/>
            <ac:picMk id="2" creationId="{030A73E0-0592-DC40-BE62-899494884B7A}"/>
          </ac:picMkLst>
        </pc:picChg>
        <pc:picChg chg="add del mod ord">
          <ac:chgData name="Maj Lettink" userId="S::mle@podium.nl::c7723b43-f3e6-4a1f-a70c-367604aaa0ee" providerId="AD" clId="Web-{6EB272A6-8473-6A7E-A8A9-9BD9E4E87A04}" dt="2020-10-05T11:07:13.288" v="20"/>
          <ac:picMkLst>
            <pc:docMk/>
            <pc:sldMk cId="124079039" sldId="269"/>
            <ac:picMk id="3" creationId="{658F9957-2C2F-405B-8A3A-0B57AE0963CF}"/>
          </ac:picMkLst>
        </pc:picChg>
        <pc:picChg chg="add mod ord modCrop">
          <ac:chgData name="Maj Lettink" userId="S::mle@podium.nl::c7723b43-f3e6-4a1f-a70c-367604aaa0ee" providerId="AD" clId="Web-{6EB272A6-8473-6A7E-A8A9-9BD9E4E87A04}" dt="2020-10-05T11:10:33.627" v="41"/>
          <ac:picMkLst>
            <pc:docMk/>
            <pc:sldMk cId="124079039" sldId="269"/>
            <ac:picMk id="6" creationId="{A7B955FE-C47C-4625-8587-F1F4978884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E61EF-9842-43E3-A25D-26287F59058E}" type="datetimeFigureOut">
              <a:rPr lang="nl-NL" smtClean="0"/>
              <a:t>5-10-2020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8629-4CF8-456C-97FC-0F3AEEC8BEAA}" type="slidenum">
              <a:rPr lang="nl-NL" smtClean="0"/>
              <a:t>‹nr.›</a:t>
            </a:fld>
            <a:endParaRPr lang="nl-NL"/>
          </a:p>
        </p:txBody>
      </p:sp>
    </p:spTree>
    <p:extLst>
      <p:ext uri="{BB962C8B-B14F-4D97-AF65-F5344CB8AC3E}">
        <p14:creationId xmlns:p14="http://schemas.microsoft.com/office/powerpoint/2010/main" val="350786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dit filmpje ter introductie aan de leerlingen zien.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Stel de leerlingen na afloop de volgende vraag: Kun je nog meer voorbeelden bedenken van logistiek?</a:t>
            </a:r>
            <a:br>
              <a:rPr lang="nl-NL" dirty="0"/>
            </a:br>
            <a:r>
              <a:rPr lang="nl-NL" dirty="0"/>
              <a:t>Vul eventueel aan met voorbeelden waar wij als land sterk in zijn:</a:t>
            </a:r>
            <a:br>
              <a:rPr lang="nl-NL" dirty="0"/>
            </a:br>
            <a:r>
              <a:rPr lang="nl-NL" dirty="0"/>
              <a:t>- Grootste haven van Europa</a:t>
            </a:r>
            <a:br>
              <a:rPr lang="nl-NL" dirty="0"/>
            </a:br>
            <a:r>
              <a:rPr lang="nl-NL" dirty="0"/>
              <a:t>- Indrukwekkende infrastructuur voor vervoer</a:t>
            </a:r>
            <a:br>
              <a:rPr lang="nl-NL" dirty="0"/>
            </a:br>
            <a:r>
              <a:rPr lang="nl-NL" dirty="0"/>
              <a:t>- Een van de grootste exporteurs van o.a. groente, fruit, zuivel en </a:t>
            </a:r>
            <a:r>
              <a:rPr lang="nl-NL" dirty="0" err="1"/>
              <a:t>DJ’s</a:t>
            </a:r>
            <a:r>
              <a:rPr lang="nl-NL" dirty="0"/>
              <a:t>!</a:t>
            </a:r>
            <a:br>
              <a:rPr lang="nl-NL" dirty="0"/>
            </a:br>
            <a:r>
              <a:rPr lang="nl-NL" dirty="0"/>
              <a:t>- Talent voor logistieke bedrijfsvoering</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2</a:t>
            </a:fld>
            <a:endParaRPr lang="nl-NL"/>
          </a:p>
        </p:txBody>
      </p:sp>
    </p:spTree>
    <p:extLst>
      <p:ext uri="{BB962C8B-B14F-4D97-AF65-F5344CB8AC3E}">
        <p14:creationId xmlns:p14="http://schemas.microsoft.com/office/powerpoint/2010/main" val="102569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Logistieke processen kan je vatten in logistieke ketens. Een logistieke keten begint meestal bij de aanvoer van grondstoffen, via de interne goederenstroom komen die grondstoffen op de goede plek in het productieproces, dan wordt een balans gezocht tussen de grootte van de voorraad en de kosten van de opslag, waarna het product naar de winkel en consument kan. Tot slot wordt het afval gerecycled of afgevoerd.</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Kijk naar het maken van een mobiele telefoon bijvoorbeeld. Eerst worden alle grondstoffen verzameld. Vervolgens worden alle onderdelen gemaakt en samengesteld tot één mobieltje. De geproduceerde mobieltjes worden opgeslagen en afhankelijk van de populariteit worden steeds nieuwe telefoons bijgemaakt. De bestelde telefoons worden vervoerd naar winkels en klanten en al het afvalmateriaal wordt gerecycled of afgevoerd. </a:t>
            </a:r>
            <a:endParaRPr lang="nl-NL" dirty="0"/>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11</a:t>
            </a:fld>
            <a:endParaRPr lang="nl-NL"/>
          </a:p>
        </p:txBody>
      </p:sp>
    </p:spTree>
    <p:extLst>
      <p:ext uri="{BB962C8B-B14F-4D97-AF65-F5344CB8AC3E}">
        <p14:creationId xmlns:p14="http://schemas.microsoft.com/office/powerpoint/2010/main" val="400381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Elke sector kent zijn eigen vakjargon. Deze termen komen vaak voor in de logistieke sector. Wie weet wat dit betekent?</a:t>
            </a:r>
          </a:p>
          <a:p>
            <a:r>
              <a:rPr lang="nl-NL" dirty="0"/>
              <a:t>Antwoorden:</a:t>
            </a:r>
          </a:p>
          <a:p>
            <a:r>
              <a:rPr lang="nl-NL" dirty="0" err="1"/>
              <a:t>Warehousing</a:t>
            </a:r>
            <a:r>
              <a:rPr lang="nl-NL" dirty="0"/>
              <a:t>: </a:t>
            </a:r>
            <a:r>
              <a:rPr lang="nl-NL" sz="1200" kern="1200" dirty="0">
                <a:solidFill>
                  <a:schemeClr val="tx1"/>
                </a:solidFill>
                <a:effectLst/>
                <a:latin typeface="+mn-lt"/>
                <a:ea typeface="+mn-ea"/>
                <a:cs typeface="+mn-cs"/>
              </a:rPr>
              <a:t>het beheer van een magazijn, opslagplek of distributiecentrum</a:t>
            </a:r>
          </a:p>
          <a:p>
            <a:r>
              <a:rPr lang="nl-NL" sz="1200" kern="1200" dirty="0">
                <a:solidFill>
                  <a:schemeClr val="tx1"/>
                </a:solidFill>
                <a:effectLst/>
                <a:latin typeface="+mn-lt"/>
                <a:ea typeface="+mn-ea"/>
                <a:cs typeface="+mn-cs"/>
              </a:rPr>
              <a:t>Supply Chain Management: het inrichten en beheersen van het hele proces vanaf inkopen van grondstoffen tot aan het eindproduct op de juiste bestemming brengen</a:t>
            </a:r>
          </a:p>
          <a:p>
            <a:r>
              <a:rPr lang="nl-NL" sz="1200" kern="1200" dirty="0">
                <a:solidFill>
                  <a:schemeClr val="tx1"/>
                </a:solidFill>
                <a:effectLst/>
                <a:latin typeface="+mn-lt"/>
                <a:ea typeface="+mn-ea"/>
                <a:cs typeface="+mn-cs"/>
              </a:rPr>
              <a:t>Distributie: het verspreiden van goederen over bijvoorbeeld winkels</a:t>
            </a:r>
          </a:p>
          <a:p>
            <a:r>
              <a:rPr lang="nl-NL" sz="1200" kern="1200" dirty="0">
                <a:solidFill>
                  <a:schemeClr val="tx1"/>
                </a:solidFill>
                <a:effectLst/>
                <a:latin typeface="+mn-lt"/>
                <a:ea typeface="+mn-ea"/>
                <a:cs typeface="+mn-cs"/>
              </a:rPr>
              <a:t>Inklaren: </a:t>
            </a:r>
            <a:r>
              <a:rPr lang="nl-NL" sz="1200" b="0" i="0" kern="1200" dirty="0">
                <a:solidFill>
                  <a:schemeClr val="tx1"/>
                </a:solidFill>
                <a:effectLst/>
                <a:latin typeface="+mn-lt"/>
                <a:ea typeface="+mn-ea"/>
                <a:cs typeface="+mn-cs"/>
              </a:rPr>
              <a:t>het aangifte doen bij de douane van de invoer van goederen</a:t>
            </a:r>
          </a:p>
          <a:p>
            <a:r>
              <a:rPr lang="nl-NL" sz="1200" b="0" i="0" kern="1200" dirty="0">
                <a:solidFill>
                  <a:schemeClr val="tx1"/>
                </a:solidFill>
                <a:effectLst/>
                <a:latin typeface="+mn-lt"/>
                <a:ea typeface="+mn-ea"/>
                <a:cs typeface="+mn-cs"/>
              </a:rPr>
              <a:t>E-commerce: elektronische handel, dus bijvoorbeeld winkelen via webshops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12</a:t>
            </a:fld>
            <a:endParaRPr lang="nl-NL"/>
          </a:p>
        </p:txBody>
      </p:sp>
    </p:spTree>
    <p:extLst>
      <p:ext uri="{BB962C8B-B14F-4D97-AF65-F5344CB8AC3E}">
        <p14:creationId xmlns:p14="http://schemas.microsoft.com/office/powerpoint/2010/main" val="87483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2050 moet de CO</a:t>
            </a:r>
            <a:r>
              <a:rPr lang="nl-NL" sz="1200" baseline="30000" dirty="0">
                <a:latin typeface="+mn-lt"/>
              </a:rPr>
              <a:t>2</a:t>
            </a:r>
            <a:r>
              <a:rPr lang="nl-NL" sz="1200" b="0" i="0" kern="1200" dirty="0">
                <a:solidFill>
                  <a:schemeClr val="tx1"/>
                </a:solidFill>
                <a:effectLst/>
                <a:latin typeface="+mn-lt"/>
                <a:ea typeface="+mn-ea"/>
                <a:cs typeface="+mn-cs"/>
              </a:rPr>
              <a:t>-uitstoot in het wegverkeer met 80 procent zijn gereduceerd. De logistieke sector kan een grote bijdrage leveren aan het halen van </a:t>
            </a:r>
            <a:r>
              <a:rPr lang="nl-NL" dirty="0"/>
              <a:t>deze klimaatdoelstelling. Het belangrijkste wat logistiek kan doen is de CO</a:t>
            </a:r>
            <a:r>
              <a:rPr lang="nl-NL" sz="1200" baseline="30000" dirty="0">
                <a:latin typeface="+mn-lt"/>
              </a:rPr>
              <a:t>2</a:t>
            </a:r>
            <a:r>
              <a:rPr lang="nl-NL" dirty="0"/>
              <a:t>-uitstoot verminderen door vrachtwagens bijvoorbeeld te laten rijden op ‘groene’ brandstof (zoals waterstof) of in te zetten op elektrisch vervoer, maar ook het rijgedrag kan anders: minder optrekken. En efficiënter te werk gaan (zoveel mogelijk pakketjes in 1 keer vervoeren, routes handig uitstippelen), zodat het aantal transportbewegingen wordt verminderd.</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13</a:t>
            </a:fld>
            <a:endParaRPr lang="nl-NL"/>
          </a:p>
        </p:txBody>
      </p:sp>
    </p:spTree>
    <p:extLst>
      <p:ext uri="{BB962C8B-B14F-4D97-AF65-F5344CB8AC3E}">
        <p14:creationId xmlns:p14="http://schemas.microsoft.com/office/powerpoint/2010/main" val="7155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logistieke sector is ook een hele innovatieve sector. </a:t>
            </a:r>
          </a:p>
          <a:p>
            <a:endParaRPr lang="nl-NL"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De logistiek past volop innovaties toe. De sector werkt aan het verminderen van de CO</a:t>
            </a:r>
            <a:r>
              <a:rPr lang="nl-NL" sz="1800" baseline="30000" dirty="0">
                <a:latin typeface="+mn-lt"/>
              </a:rPr>
              <a:t>2</a:t>
            </a:r>
            <a:r>
              <a:rPr lang="nl-NL" sz="1800" dirty="0">
                <a:effectLst/>
                <a:latin typeface="Calibri" panose="020F0502020204030204" pitchFamily="34" charset="0"/>
                <a:ea typeface="Times New Roman" panose="02020603050405020304" pitchFamily="18" charset="0"/>
              </a:rPr>
              <a:t>-uitstoot, bijvoorbeeld door de inzet van elektrische vervoermiddelen. Er </a:t>
            </a:r>
            <a:r>
              <a:rPr lang="nl-NL" sz="1800" dirty="0">
                <a:effectLst/>
                <a:latin typeface="Segoe UI" panose="020B0502040204020203" pitchFamily="34" charset="0"/>
                <a:ea typeface="Times New Roman" panose="02020603050405020304" pitchFamily="18" charset="0"/>
              </a:rPr>
              <a:t>worden big data (grote digitale datasets) gebruikt om de routes van de vrachtwagens te optimaliseren. </a:t>
            </a:r>
            <a:r>
              <a:rPr lang="nl-NL" sz="1800" dirty="0">
                <a:effectLst/>
                <a:latin typeface="Calibri" panose="020F0502020204030204" pitchFamily="34" charset="0"/>
                <a:ea typeface="Times New Roman" panose="02020603050405020304" pitchFamily="18" charset="0"/>
              </a:rPr>
              <a:t>Een andere ontwikkeling is 'truck </a:t>
            </a:r>
            <a:r>
              <a:rPr lang="nl-NL" sz="1800" dirty="0" err="1">
                <a:effectLst/>
                <a:latin typeface="Calibri" panose="020F0502020204030204" pitchFamily="34" charset="0"/>
                <a:ea typeface="Times New Roman" panose="02020603050405020304" pitchFamily="18" charset="0"/>
              </a:rPr>
              <a:t>platooning</a:t>
            </a:r>
            <a:r>
              <a:rPr lang="nl-NL" sz="1800" dirty="0">
                <a:effectLst/>
                <a:latin typeface="Calibri" panose="020F0502020204030204" pitchFamily="34" charset="0"/>
                <a:ea typeface="Times New Roman" panose="02020603050405020304" pitchFamily="18" charset="0"/>
              </a:rPr>
              <a:t>’; dat is geautomatiseerd rijden van vrachtwagens in colonnes door de inzet van gps, wifi en radar. </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Times New Roman" panose="02020603050405020304" pitchFamily="18" charset="0"/>
              </a:rPr>
              <a:t>Daarnaast worden volop robots ingezet, bijvoorbeeld in magazijnen waar zij geautomatiseerd bestellingen verzamelen. Ook komen er steeds meer drones en bezorgrobots die pakketten kunnen bezorgen.</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De sector maakt een digitale transformatie door. Data worden steeds efficiënter aan elkaar gekoppeld. Hiermee kunnen bedrijven hun </a:t>
            </a:r>
            <a:r>
              <a:rPr lang="nl-NL" sz="1800" dirty="0">
                <a:effectLst/>
                <a:latin typeface="Segoe UI" panose="020B0502040204020203" pitchFamily="34" charset="0"/>
                <a:ea typeface="Calibri" panose="020F0502020204030204" pitchFamily="34" charset="0"/>
              </a:rPr>
              <a:t>logistieke processen, zoals inkoop, sterk verbeteren. Ook zijn ‘vrachtbrieven’ steeds vaker digitaal, waardoor informatiestromen efficiënter verlopen en papier niet meer nodig is. </a:t>
            </a:r>
            <a:r>
              <a:rPr lang="nl-NL" sz="1800" dirty="0">
                <a:effectLst/>
                <a:latin typeface="Calibri" panose="020F0502020204030204" pitchFamily="34" charset="0"/>
                <a:ea typeface="Calibri" panose="020F0502020204030204" pitchFamily="34" charset="0"/>
              </a:rPr>
              <a:t> </a:t>
            </a:r>
          </a:p>
          <a:p>
            <a:r>
              <a:rPr lang="nl-NL" sz="1800" dirty="0">
                <a:effectLst/>
                <a:latin typeface="Calibri" panose="020F0502020204030204" pitchFamily="34" charset="0"/>
                <a:ea typeface="Times New Roman" panose="02020603050405020304" pitchFamily="18" charset="0"/>
              </a:rPr>
              <a:t> </a:t>
            </a:r>
            <a:endParaRPr lang="nl-NL"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14</a:t>
            </a:fld>
            <a:endParaRPr lang="nl-NL"/>
          </a:p>
        </p:txBody>
      </p:sp>
    </p:spTree>
    <p:extLst>
      <p:ext uri="{BB962C8B-B14F-4D97-AF65-F5344CB8AC3E}">
        <p14:creationId xmlns:p14="http://schemas.microsoft.com/office/powerpoint/2010/main" val="336112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Nederland is een belangrijk distributieland. Logistiek is ook een belangrijke werkgever. 942.000 mensen hebben een logistieke functie bij zeer diverse bedrijven, van transportbedrijven, fabrieken en ziekenhuizen tot de evenementenbranche en detailhandel. Dat is meer dan 10% van de beroepsbevolking.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Nederland is een belangrijke logistieke speler want: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Nederland heeft veel logistieke kennis in huis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we spreken veel talen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Nederland ligt dichtbij de zeehavens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We hebben een goede infrastructuur (goede snelwegen, kanalen, pijpleidingen, bedrijventerreinen, opslagruimtes, internetverbinding,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Door grootste zeehaven en goede infrastructuur vormen we de poort tot Europa</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15</a:t>
            </a:fld>
            <a:endParaRPr lang="nl-NL"/>
          </a:p>
        </p:txBody>
      </p:sp>
    </p:spTree>
    <p:extLst>
      <p:ext uri="{BB962C8B-B14F-4D97-AF65-F5344CB8AC3E}">
        <p14:creationId xmlns:p14="http://schemas.microsoft.com/office/powerpoint/2010/main" val="407316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Er zijn veel logistieke beroepen. Dit zijn beroepen op hbo-niveau zoals logistiek engineer en logistiek manager. Daarnaast zijn er natuurlijk ook beroepen op mbo-niveau, zoals vrachtwagenchauffeur of magazijnmedewerker.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Logistiek is een echte teamsport. Je moet zelfstandig kunnen werken maar ook goed in een team. Mensen moeten op je kunnen vertrouwen.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Veel banen in de logistiek hebben een internationaal karakter.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Logistiek staat in de top-10 van sectoren waar de meeste vraag is naar goed opgeleide medewerkers!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Bedrijven met veel logistieke functies zijn bijvoorbeeld: DHL, </a:t>
            </a:r>
            <a:r>
              <a:rPr lang="nl-NL" sz="1200" kern="1200" dirty="0" err="1">
                <a:solidFill>
                  <a:schemeClr val="tx1"/>
                </a:solidFill>
                <a:effectLst/>
                <a:latin typeface="+mn-lt"/>
                <a:ea typeface="+mn-ea"/>
                <a:cs typeface="+mn-cs"/>
              </a:rPr>
              <a:t>Coolblue</a:t>
            </a:r>
            <a:r>
              <a:rPr lang="nl-NL" sz="1200" kern="1200" dirty="0">
                <a:solidFill>
                  <a:schemeClr val="tx1"/>
                </a:solidFill>
                <a:effectLst/>
                <a:latin typeface="+mn-lt"/>
                <a:ea typeface="+mn-ea"/>
                <a:cs typeface="+mn-cs"/>
              </a:rPr>
              <a:t>, Lowlands, Bol.com, Shell, Unilever, Campina, Tesla, Off Shore. </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16</a:t>
            </a:fld>
            <a:endParaRPr lang="nl-NL"/>
          </a:p>
        </p:txBody>
      </p:sp>
    </p:spTree>
    <p:extLst>
      <p:ext uri="{BB962C8B-B14F-4D97-AF65-F5344CB8AC3E}">
        <p14:creationId xmlns:p14="http://schemas.microsoft.com/office/powerpoint/2010/main" val="427806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hbo-opleidingen logistiek zijn onder te verdelen in Logistics Management en Logistics Engineering. Bij Logistics Management leer je logistieke processen uit te voeren en te verbeteren. Het gaat daarbij vooral om de bedrijfseconomische kant van de logistieke processen. Bij Logistics Engineering leer je logistieke processen te ontwerpen. Je houdt je daarbij veel bezig met de technische kant (en automatisering) van logistieke processen.</a:t>
            </a:r>
          </a:p>
          <a:p>
            <a:r>
              <a:rPr lang="nl-NL" sz="1200" kern="1200" dirty="0">
                <a:solidFill>
                  <a:schemeClr val="tx1"/>
                </a:solidFill>
                <a:effectLst/>
                <a:latin typeface="+mn-lt"/>
                <a:ea typeface="+mn-ea"/>
                <a:cs typeface="+mn-cs"/>
              </a:rPr>
              <a:t>Werk je in de logistiek, dan moet je goed kunnen samenwerken, sterk zijn met cijfers en een analytisch vermogen hebben.</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17</a:t>
            </a:fld>
            <a:endParaRPr lang="nl-NL"/>
          </a:p>
        </p:txBody>
      </p:sp>
    </p:spTree>
    <p:extLst>
      <p:ext uri="{BB962C8B-B14F-4D97-AF65-F5344CB8AC3E}">
        <p14:creationId xmlns:p14="http://schemas.microsoft.com/office/powerpoint/2010/main" val="76345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deze kaart zie je waar in Nederland je welke opleiding kan volgen. </a:t>
            </a:r>
          </a:p>
          <a:p>
            <a:r>
              <a:rPr lang="nl-NL" dirty="0"/>
              <a:t>LM = Logistics Management</a:t>
            </a:r>
          </a:p>
          <a:p>
            <a:r>
              <a:rPr lang="nl-NL" dirty="0" err="1"/>
              <a:t>LEn</a:t>
            </a:r>
            <a:r>
              <a:rPr lang="nl-NL" dirty="0"/>
              <a:t> = Logistics Engineering</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18</a:t>
            </a:fld>
            <a:endParaRPr lang="nl-NL"/>
          </a:p>
        </p:txBody>
      </p:sp>
    </p:spTree>
    <p:extLst>
      <p:ext uri="{BB962C8B-B14F-4D97-AF65-F5344CB8AC3E}">
        <p14:creationId xmlns:p14="http://schemas.microsoft.com/office/powerpoint/2010/main" val="333106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19</a:t>
            </a:fld>
            <a:endParaRPr lang="nl-NL"/>
          </a:p>
        </p:txBody>
      </p:sp>
    </p:spTree>
    <p:extLst>
      <p:ext uri="{BB962C8B-B14F-4D97-AF65-F5344CB8AC3E}">
        <p14:creationId xmlns:p14="http://schemas.microsoft.com/office/powerpoint/2010/main" val="342193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Veel mensen denken bij logistiek vooral aan vrachtwagens, maar logistiek is veel meer dan dat ......</a:t>
            </a:r>
          </a:p>
          <a:p>
            <a:r>
              <a:rPr lang="nl-NL" sz="1200" kern="1200" dirty="0">
                <a:solidFill>
                  <a:schemeClr val="tx1"/>
                </a:solidFill>
                <a:effectLst/>
                <a:latin typeface="+mn-lt"/>
                <a:ea typeface="+mn-ea"/>
                <a:cs typeface="+mn-cs"/>
              </a:rPr>
              <a:t>Zonder logistiek zaten jullie hier allemaal naakt op de grond. Want de kleren en schoenen, misschien wel uit een ander werelddeel, zijn naar de winkel of webshop vervoerd. Net zoals de stoelen en tafeltjes en alles wat je ziet. Misschien zijn jullie hier wel met de bus of trein naartoe gekomen. Dat in goede banen leiden is ook logistiek. Zonder logistiek hadden jullie weinig te eten, want alles wat je in de supermarkt koopt is daar dankzij logistiek. En je telefoon, waarschijnlijk uit China, zou je ook niet hebben zonder logistiek.</a:t>
            </a:r>
            <a:endParaRPr lang="nl-NL" dirty="0"/>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3</a:t>
            </a:fld>
            <a:endParaRPr lang="nl-NL"/>
          </a:p>
        </p:txBody>
      </p:sp>
    </p:spTree>
    <p:extLst>
      <p:ext uri="{BB962C8B-B14F-4D97-AF65-F5344CB8AC3E}">
        <p14:creationId xmlns:p14="http://schemas.microsoft.com/office/powerpoint/2010/main" val="10656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Logistiek is een heel breed vakgebied. Logistiek = organiseren. Regelen. Alles wat nodig is om iets goed te laten verlopen, zoals voorbereidingen en transport van bijvoorbeeld mensen, goederen, informatie en geld. In de volgende dia’s zien jullie wat voorbeelden van logistiek. Let goed op, want dit komt straks ook terug in de escaperooms.</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4</a:t>
            </a:fld>
            <a:endParaRPr lang="nl-NL"/>
          </a:p>
        </p:txBody>
      </p:sp>
    </p:spTree>
    <p:extLst>
      <p:ext uri="{BB962C8B-B14F-4D97-AF65-F5344CB8AC3E}">
        <p14:creationId xmlns:p14="http://schemas.microsoft.com/office/powerpoint/2010/main" val="81952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Logistiek gaat dus over organiseren, zoals de organisatie van een festival. Daar komt veel bij kijken: het managen van bezoekersstromen, aanvoer van voedsel en artiesten, regelen van voldoende tenten, nooduitgangen en wc’s, het managen van de kaartverkoop, het beperken van overlast voor de buurt, aanvragen van vergunningen, enzovoorts. Omdat het vaak gaat om grote groepen mensen die dicht op elkaar staan, is een goede organisatie essentieel voor de veiligheid!</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5</a:t>
            </a:fld>
            <a:endParaRPr lang="nl-NL"/>
          </a:p>
        </p:txBody>
      </p:sp>
    </p:spTree>
    <p:extLst>
      <p:ext uri="{BB962C8B-B14F-4D97-AF65-F5344CB8AC3E}">
        <p14:creationId xmlns:p14="http://schemas.microsoft.com/office/powerpoint/2010/main" val="355123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de stad zie je veel koeriers die pakketjes of voedsel rondbrengen. Koeriers maken steeds meer gebruik van duurzaam transport, zoals de (elektrische) fiets. Dat is beter voor het milieu dan brommers en in een drukke binnenstad ook sneller dan een auto. Bovendien kunnen/mogen vrachtwagens in steeds meer plaatsen het centrum niet meer in, waardoor pakketbezorgers wel moeten overstappen op een ander vervoersmiddel. Bijkomend voordeel is dat je als ondernemer ook zo snel en efficiënt mogelijk wilt bezorgen om tevreden klanten te krijgen en de (loon- en brandstof)kosten te drukken. Daarnaast betekent minder auto’s en brommers en meer elektrische fietsen ook meer werkgelegenheid voor jongeren!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Stel eventueel de volgende vraag aan de leerlingen: Wie heeft er in zijn/haar bijbaantje te maken met logistiek? </a:t>
            </a:r>
            <a:endParaRPr lang="nl-NL" dirty="0"/>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6</a:t>
            </a:fld>
            <a:endParaRPr lang="nl-NL"/>
          </a:p>
        </p:txBody>
      </p:sp>
    </p:spTree>
    <p:extLst>
      <p:ext uri="{BB962C8B-B14F-4D97-AF65-F5344CB8AC3E}">
        <p14:creationId xmlns:p14="http://schemas.microsoft.com/office/powerpoint/2010/main" val="118141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wat dacht je van ziekenhuizen? In ziekenhuizen moeten zoveel mogelijk patiënten zo goed mogelijk worden behandeld in zo min mogelijk tijd. Bovendien moeten er voldoende operatiekamers, bedden en medicijnen beschikbaar zijn en moet je de bezoekersstromen in het gebouw goed leiden. Goede logistieke processen en een duidelijke rolverdeling zijn daarbij erg belangrijk. </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7</a:t>
            </a:fld>
            <a:endParaRPr lang="nl-NL"/>
          </a:p>
        </p:txBody>
      </p:sp>
    </p:spTree>
    <p:extLst>
      <p:ext uri="{BB962C8B-B14F-4D97-AF65-F5344CB8AC3E}">
        <p14:creationId xmlns:p14="http://schemas.microsoft.com/office/powerpoint/2010/main" val="44920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Er zijn in Nederland ontzettend veel winkels met ieder heel veel artikelen. Het assortiment van een grote supermarkt bestaat bijvoorbeeld uit 32.000 artikelen. Of meer. Die komen allemaal ergens vandaan. Via het land van herkomst komen ze terecht in een distributiecentrum in Nederland. Vandaar worden de artikelen verspreid over de supermarkten in Nederland. De winkelschappen mogen niet leeg raken… Ook dat is een logistieke uitdaging. Soms is er opeens veel vraag naar een product, dat betekent snel schakelen. Denk maar aan de toenemende vraag naar desinfecteermiddel en toiletpapier tijdens de COVID-19-pandemie in 2020.</a:t>
            </a:r>
            <a:endParaRPr lang="nl-NL" dirty="0"/>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8</a:t>
            </a:fld>
            <a:endParaRPr lang="nl-NL"/>
          </a:p>
        </p:txBody>
      </p:sp>
    </p:spTree>
    <p:extLst>
      <p:ext uri="{BB962C8B-B14F-4D97-AF65-F5344CB8AC3E}">
        <p14:creationId xmlns:p14="http://schemas.microsoft.com/office/powerpoint/2010/main" val="369567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de containers die in de Rotterdamse haven komen zit bijvoorbeeld elektronica uit China, Zuid-Korea of Japan. Of bananen uit Columbia of Ecuador en koffiebonen uit Brazilië.</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containerschip kan wel duizenden containers tegelijk vervoeren (zie foto). Zie maar de juiste containers op het juiste schip te krijgen en die containers weer op de juiste vervoersmiddelen voor verder vervoer in Europa. En dat allemaal zonder veel tijd te verliezen. Een grote uitdaging!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Rotterdamse haven is dankzij de gunstige ligging een belangrijke haven voor import en export van en naar Europa. Per jaar worden hier 470 miljoen ton goederen aan- en afgevoerd! Alles kan vervolgens gemakkelijk verder getransporteerd worden door de goede verbindingen met het achterland, zoals treinen, binnenvaartschepen en vrachtwagens. </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9</a:t>
            </a:fld>
            <a:endParaRPr lang="nl-NL"/>
          </a:p>
        </p:txBody>
      </p:sp>
    </p:spTree>
    <p:extLst>
      <p:ext uri="{BB962C8B-B14F-4D97-AF65-F5344CB8AC3E}">
        <p14:creationId xmlns:p14="http://schemas.microsoft.com/office/powerpoint/2010/main" val="29316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processen in de kledingindustrie zijn al logistieke uitdagingen op zich. Kleding moet worden gemaakt van grondstoffen uit verschillende landen, moet worden vervoerd naar distributiecentra of webshopmagazijnen, moet worden vervoerd naar winkels en in de winkels worden opgehangen zodat de klant het koopt. Maar, helaas volgen nieuwe collecties </a:t>
            </a:r>
            <a:r>
              <a:rPr lang="nl-NL" dirty="0" err="1"/>
              <a:t>fast</a:t>
            </a:r>
            <a:r>
              <a:rPr lang="nl-NL" dirty="0"/>
              <a:t>-fashion elkaar razendsnel op, waardoor veel kleding vernietigd wordt als het niet wordt verkocht. In Nederland gaat het om wel 20 miljoen kledingstukken per jaar! Daarnaast gooien we wel 160 miljoen kilo kleding per jaar weg na gebruik. </a:t>
            </a:r>
          </a:p>
          <a:p>
            <a:r>
              <a:rPr lang="nl-NL" dirty="0"/>
              <a:t>Dat moet beter kunnen. Wat als je er een circulaire kledingindustrie van wilt maken? Dat wil zeggen dat gebruikte en afgedankte kleding niet wordt verbrand, maar weer terug in de logistieke keten komt en wordt hergebruikt? Dan wordt het nog ingewikkelder, want dan moet de kleding ook ingezameld en gesorteerd worden. Een deel wordt weer naar winkels vervoerd, een ander deel wordt vermaakt tot nieuwe kledingvezels, van weer een ander deel worden poetslappen gemaakt. Een circulaire wereld vraagt om goede logistieke processen.</a:t>
            </a:r>
          </a:p>
        </p:txBody>
      </p:sp>
      <p:sp>
        <p:nvSpPr>
          <p:cNvPr id="4" name="Tijdelijke aanduiding voor dianummer 3"/>
          <p:cNvSpPr>
            <a:spLocks noGrp="1"/>
          </p:cNvSpPr>
          <p:nvPr>
            <p:ph type="sldNum" sz="quarter" idx="5"/>
          </p:nvPr>
        </p:nvSpPr>
        <p:spPr/>
        <p:txBody>
          <a:bodyPr/>
          <a:lstStyle/>
          <a:p>
            <a:fld id="{FB8D8629-4CF8-456C-97FC-0F3AEEC8BEAA}" type="slidenum">
              <a:rPr lang="nl-NL" smtClean="0"/>
              <a:t>10</a:t>
            </a:fld>
            <a:endParaRPr lang="nl-NL"/>
          </a:p>
        </p:txBody>
      </p:sp>
    </p:spTree>
    <p:extLst>
      <p:ext uri="{BB962C8B-B14F-4D97-AF65-F5344CB8AC3E}">
        <p14:creationId xmlns:p14="http://schemas.microsoft.com/office/powerpoint/2010/main" val="205237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675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79133" rtl="0" eaLnBrk="1" fontAlgn="base" hangingPunct="1">
        <a:spcBef>
          <a:spcPct val="0"/>
        </a:spcBef>
        <a:spcAft>
          <a:spcPct val="0"/>
        </a:spcAft>
        <a:defRPr sz="4680">
          <a:solidFill>
            <a:schemeClr val="tx2"/>
          </a:solidFill>
          <a:latin typeface="+mj-lt"/>
          <a:ea typeface="+mj-ea"/>
          <a:cs typeface="+mj-cs"/>
        </a:defRPr>
      </a:lvl1pPr>
      <a:lvl2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2pPr>
      <a:lvl3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3pPr>
      <a:lvl4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4pPr>
      <a:lvl5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5pPr>
      <a:lvl6pPr marL="34098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6pPr>
      <a:lvl7pPr marL="68196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7pPr>
      <a:lvl8pPr marL="102293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8pPr>
      <a:lvl9pPr marL="136391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9pPr>
    </p:titleStyle>
    <p:bodyStyle>
      <a:lvl1pPr marL="367027" indent="-367027" algn="l" defTabSz="979133" rtl="0" eaLnBrk="1" fontAlgn="base" hangingPunct="1">
        <a:spcBef>
          <a:spcPct val="20000"/>
        </a:spcBef>
        <a:spcAft>
          <a:spcPct val="0"/>
        </a:spcAft>
        <a:buChar char="•"/>
        <a:defRPr sz="3480">
          <a:solidFill>
            <a:schemeClr val="tx1"/>
          </a:solidFill>
          <a:latin typeface="+mn-lt"/>
          <a:ea typeface="+mn-ea"/>
          <a:cs typeface="+mn-cs"/>
        </a:defRPr>
      </a:lvl1pPr>
      <a:lvl2pPr marL="795619" indent="-305461" algn="l" defTabSz="979133" rtl="0" eaLnBrk="1" fontAlgn="base" hangingPunct="1">
        <a:spcBef>
          <a:spcPct val="20000"/>
        </a:spcBef>
        <a:spcAft>
          <a:spcPct val="0"/>
        </a:spcAft>
        <a:buChar char="–"/>
        <a:defRPr sz="3000">
          <a:solidFill>
            <a:schemeClr val="tx1"/>
          </a:solidFill>
          <a:latin typeface="+mn-lt"/>
          <a:ea typeface="+mn-ea"/>
        </a:defRPr>
      </a:lvl2pPr>
      <a:lvl3pPr marL="1224212" indent="-245080" algn="l" defTabSz="979133" rtl="0" eaLnBrk="1" fontAlgn="base" hangingPunct="1">
        <a:spcBef>
          <a:spcPct val="20000"/>
        </a:spcBef>
        <a:spcAft>
          <a:spcPct val="0"/>
        </a:spcAft>
        <a:buChar char="•"/>
        <a:defRPr sz="2520">
          <a:solidFill>
            <a:schemeClr val="tx1"/>
          </a:solidFill>
          <a:latin typeface="+mn-lt"/>
          <a:ea typeface="+mn-ea"/>
        </a:defRPr>
      </a:lvl3pPr>
      <a:lvl4pPr marL="1714370" indent="-245080" algn="l" defTabSz="979133" rtl="0" eaLnBrk="1" fontAlgn="base" hangingPunct="1">
        <a:spcBef>
          <a:spcPct val="20000"/>
        </a:spcBef>
        <a:spcAft>
          <a:spcPct val="0"/>
        </a:spcAft>
        <a:buChar char="–"/>
        <a:defRPr sz="2160">
          <a:solidFill>
            <a:schemeClr val="tx1"/>
          </a:solidFill>
          <a:latin typeface="+mn-lt"/>
          <a:ea typeface="+mn-ea"/>
        </a:defRPr>
      </a:lvl4pPr>
      <a:lvl5pPr marL="2204528" indent="-245080" algn="l" defTabSz="979133" rtl="0" eaLnBrk="1" fontAlgn="base" hangingPunct="1">
        <a:spcBef>
          <a:spcPct val="20000"/>
        </a:spcBef>
        <a:spcAft>
          <a:spcPct val="0"/>
        </a:spcAft>
        <a:buChar char="»"/>
        <a:defRPr sz="2160">
          <a:solidFill>
            <a:schemeClr val="tx1"/>
          </a:solidFill>
          <a:latin typeface="+mn-lt"/>
          <a:ea typeface="+mn-ea"/>
        </a:defRPr>
      </a:lvl5pPr>
      <a:lvl6pPr marL="2545508" indent="-245080" algn="l" defTabSz="979133" rtl="0" eaLnBrk="1" fontAlgn="base" hangingPunct="1">
        <a:spcBef>
          <a:spcPct val="20000"/>
        </a:spcBef>
        <a:spcAft>
          <a:spcPct val="0"/>
        </a:spcAft>
        <a:buChar char="»"/>
        <a:defRPr sz="2160">
          <a:solidFill>
            <a:schemeClr val="tx1"/>
          </a:solidFill>
          <a:latin typeface="+mn-lt"/>
          <a:ea typeface="+mn-ea"/>
        </a:defRPr>
      </a:lvl6pPr>
      <a:lvl7pPr marL="2886488" indent="-245080" algn="l" defTabSz="979133" rtl="0" eaLnBrk="1" fontAlgn="base" hangingPunct="1">
        <a:spcBef>
          <a:spcPct val="20000"/>
        </a:spcBef>
        <a:spcAft>
          <a:spcPct val="0"/>
        </a:spcAft>
        <a:buChar char="»"/>
        <a:defRPr sz="2160">
          <a:solidFill>
            <a:schemeClr val="tx1"/>
          </a:solidFill>
          <a:latin typeface="+mn-lt"/>
          <a:ea typeface="+mn-ea"/>
        </a:defRPr>
      </a:lvl7pPr>
      <a:lvl8pPr marL="3227468" indent="-245080" algn="l" defTabSz="979133" rtl="0" eaLnBrk="1" fontAlgn="base" hangingPunct="1">
        <a:spcBef>
          <a:spcPct val="20000"/>
        </a:spcBef>
        <a:spcAft>
          <a:spcPct val="0"/>
        </a:spcAft>
        <a:buChar char="»"/>
        <a:defRPr sz="2160">
          <a:solidFill>
            <a:schemeClr val="tx1"/>
          </a:solidFill>
          <a:latin typeface="+mn-lt"/>
          <a:ea typeface="+mn-ea"/>
        </a:defRPr>
      </a:lvl8pPr>
      <a:lvl9pPr marL="3568448" indent="-245080" algn="l" defTabSz="979133" rtl="0" eaLnBrk="1" fontAlgn="base" hangingPunct="1">
        <a:spcBef>
          <a:spcPct val="20000"/>
        </a:spcBef>
        <a:spcAft>
          <a:spcPct val="0"/>
        </a:spcAft>
        <a:buChar char="»"/>
        <a:defRPr sz="2160">
          <a:solidFill>
            <a:schemeClr val="tx1"/>
          </a:solidFill>
          <a:latin typeface="+mn-lt"/>
          <a:ea typeface="+mn-ea"/>
        </a:defRPr>
      </a:lvl9pPr>
    </p:bodyStyle>
    <p:otherStyle>
      <a:defPPr>
        <a:defRPr lang="en-US"/>
      </a:defPPr>
      <a:lvl1pPr marL="0" algn="l" defTabSz="340980" rtl="0" eaLnBrk="1" latinLnBrk="0" hangingPunct="1">
        <a:defRPr sz="1320" kern="1200">
          <a:solidFill>
            <a:schemeClr val="tx1"/>
          </a:solidFill>
          <a:latin typeface="+mn-lt"/>
          <a:ea typeface="+mn-ea"/>
          <a:cs typeface="+mn-cs"/>
        </a:defRPr>
      </a:lvl1pPr>
      <a:lvl2pPr marL="340980" algn="l" defTabSz="340980" rtl="0" eaLnBrk="1" latinLnBrk="0" hangingPunct="1">
        <a:defRPr sz="1320" kern="1200">
          <a:solidFill>
            <a:schemeClr val="tx1"/>
          </a:solidFill>
          <a:latin typeface="+mn-lt"/>
          <a:ea typeface="+mn-ea"/>
          <a:cs typeface="+mn-cs"/>
        </a:defRPr>
      </a:lvl2pPr>
      <a:lvl3pPr marL="681960" algn="l" defTabSz="340980" rtl="0" eaLnBrk="1" latinLnBrk="0" hangingPunct="1">
        <a:defRPr sz="1320" kern="1200">
          <a:solidFill>
            <a:schemeClr val="tx1"/>
          </a:solidFill>
          <a:latin typeface="+mn-lt"/>
          <a:ea typeface="+mn-ea"/>
          <a:cs typeface="+mn-cs"/>
        </a:defRPr>
      </a:lvl3pPr>
      <a:lvl4pPr marL="1022939" algn="l" defTabSz="340980" rtl="0" eaLnBrk="1" latinLnBrk="0" hangingPunct="1">
        <a:defRPr sz="1320" kern="1200">
          <a:solidFill>
            <a:schemeClr val="tx1"/>
          </a:solidFill>
          <a:latin typeface="+mn-lt"/>
          <a:ea typeface="+mn-ea"/>
          <a:cs typeface="+mn-cs"/>
        </a:defRPr>
      </a:lvl4pPr>
      <a:lvl5pPr marL="1363919" algn="l" defTabSz="340980" rtl="0" eaLnBrk="1" latinLnBrk="0" hangingPunct="1">
        <a:defRPr sz="1320" kern="1200">
          <a:solidFill>
            <a:schemeClr val="tx1"/>
          </a:solidFill>
          <a:latin typeface="+mn-lt"/>
          <a:ea typeface="+mn-ea"/>
          <a:cs typeface="+mn-cs"/>
        </a:defRPr>
      </a:lvl5pPr>
      <a:lvl6pPr marL="1704899" algn="l" defTabSz="340980" rtl="0" eaLnBrk="1" latinLnBrk="0" hangingPunct="1">
        <a:defRPr sz="1320" kern="1200">
          <a:solidFill>
            <a:schemeClr val="tx1"/>
          </a:solidFill>
          <a:latin typeface="+mn-lt"/>
          <a:ea typeface="+mn-ea"/>
          <a:cs typeface="+mn-cs"/>
        </a:defRPr>
      </a:lvl6pPr>
      <a:lvl7pPr marL="2045879" algn="l" defTabSz="340980" rtl="0" eaLnBrk="1" latinLnBrk="0" hangingPunct="1">
        <a:defRPr sz="1320" kern="1200">
          <a:solidFill>
            <a:schemeClr val="tx1"/>
          </a:solidFill>
          <a:latin typeface="+mn-lt"/>
          <a:ea typeface="+mn-ea"/>
          <a:cs typeface="+mn-cs"/>
        </a:defRPr>
      </a:lvl7pPr>
      <a:lvl8pPr marL="2386859" algn="l" defTabSz="340980" rtl="0" eaLnBrk="1" latinLnBrk="0" hangingPunct="1">
        <a:defRPr sz="1320" kern="1200">
          <a:solidFill>
            <a:schemeClr val="tx1"/>
          </a:solidFill>
          <a:latin typeface="+mn-lt"/>
          <a:ea typeface="+mn-ea"/>
          <a:cs typeface="+mn-cs"/>
        </a:defRPr>
      </a:lvl8pPr>
      <a:lvl9pPr marL="2727838" algn="l" defTabSz="340980"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png"/><Relationship Id="rId7" Type="http://schemas.openxmlformats.org/officeDocument/2006/relationships/hyperlink" Target="https://www.evofenedex.n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vlm.nl/" TargetMode="External"/><Relationship Id="rId5" Type="http://schemas.openxmlformats.org/officeDocument/2006/relationships/hyperlink" Target="https://jonglogistiek.nl/" TargetMode="External"/><Relationship Id="rId4" Type="http://schemas.openxmlformats.org/officeDocument/2006/relationships/hyperlink" Target="http://www.logistiek.n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ip-AQ4MvEQ4?feature=oembed"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0016A-427E-D742-A7A8-022353D1D227}"/>
              </a:ext>
            </a:extLst>
          </p:cNvPr>
          <p:cNvPicPr>
            <a:picLocks noChangeAspect="1"/>
          </p:cNvPicPr>
          <p:nvPr/>
        </p:nvPicPr>
        <p:blipFill>
          <a:blip r:embed="rId2"/>
          <a:stretch>
            <a:fillRect/>
          </a:stretch>
        </p:blipFill>
        <p:spPr>
          <a:xfrm>
            <a:off x="6858000" y="0"/>
            <a:ext cx="5334000" cy="6858000"/>
          </a:xfrm>
          <a:prstGeom prst="rect">
            <a:avLst/>
          </a:prstGeom>
        </p:spPr>
      </p:pic>
      <p:pic>
        <p:nvPicPr>
          <p:cNvPr id="7" name="Picture 6">
            <a:extLst>
              <a:ext uri="{FF2B5EF4-FFF2-40B4-BE49-F238E27FC236}">
                <a16:creationId xmlns:a16="http://schemas.microsoft.com/office/drawing/2014/main" id="{88F6D3C1-262B-7E45-BD58-2E207AC0E195}"/>
              </a:ext>
            </a:extLst>
          </p:cNvPr>
          <p:cNvPicPr>
            <a:picLocks noChangeAspect="1"/>
          </p:cNvPicPr>
          <p:nvPr/>
        </p:nvPicPr>
        <p:blipFill>
          <a:blip r:embed="rId3"/>
          <a:stretch>
            <a:fillRect/>
          </a:stretch>
        </p:blipFill>
        <p:spPr>
          <a:xfrm>
            <a:off x="0" y="0"/>
            <a:ext cx="9639300" cy="6858000"/>
          </a:xfrm>
          <a:prstGeom prst="rect">
            <a:avLst/>
          </a:prstGeom>
        </p:spPr>
      </p:pic>
      <p:pic>
        <p:nvPicPr>
          <p:cNvPr id="13" name="Picture 12">
            <a:extLst>
              <a:ext uri="{FF2B5EF4-FFF2-40B4-BE49-F238E27FC236}">
                <a16:creationId xmlns:a16="http://schemas.microsoft.com/office/drawing/2014/main" id="{0C1DA4D3-F86C-7645-99D8-2D14AEC4E3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6444" y="3830098"/>
            <a:ext cx="3207214" cy="1017674"/>
          </a:xfrm>
          <a:prstGeom prst="rect">
            <a:avLst/>
          </a:prstGeom>
        </p:spPr>
      </p:pic>
      <p:sp>
        <p:nvSpPr>
          <p:cNvPr id="14" name="TextBox 13">
            <a:extLst>
              <a:ext uri="{FF2B5EF4-FFF2-40B4-BE49-F238E27FC236}">
                <a16:creationId xmlns:a16="http://schemas.microsoft.com/office/drawing/2014/main" id="{15A6403B-B745-5845-99D7-A3788B1181F0}"/>
              </a:ext>
            </a:extLst>
          </p:cNvPr>
          <p:cNvSpPr txBox="1"/>
          <p:nvPr/>
        </p:nvSpPr>
        <p:spPr>
          <a:xfrm>
            <a:off x="834570" y="5493658"/>
            <a:ext cx="5827486" cy="707886"/>
          </a:xfrm>
          <a:prstGeom prst="rect">
            <a:avLst/>
          </a:prstGeom>
          <a:noFill/>
        </p:spPr>
        <p:txBody>
          <a:bodyPr wrap="square" rtlCol="0">
            <a:spAutoFit/>
          </a:bodyPr>
          <a:lstStyle/>
          <a:p>
            <a:r>
              <a:rPr lang="nl-NL" sz="4000" b="1" dirty="0">
                <a:solidFill>
                  <a:schemeClr val="bg1"/>
                </a:solidFill>
                <a:latin typeface="Myriad Pro" panose="020B0503030403020204" pitchFamily="34" charset="0"/>
              </a:rPr>
              <a:t>Wat is logistiek?</a:t>
            </a:r>
          </a:p>
        </p:txBody>
      </p:sp>
      <p:pic>
        <p:nvPicPr>
          <p:cNvPr id="16" name="Picture 15">
            <a:extLst>
              <a:ext uri="{FF2B5EF4-FFF2-40B4-BE49-F238E27FC236}">
                <a16:creationId xmlns:a16="http://schemas.microsoft.com/office/drawing/2014/main" id="{061184B9-EEC6-064F-B234-312066D029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738" y="938200"/>
            <a:ext cx="3126478" cy="3585028"/>
          </a:xfrm>
          <a:prstGeom prst="rect">
            <a:avLst/>
          </a:prstGeom>
        </p:spPr>
      </p:pic>
    </p:spTree>
    <p:extLst>
      <p:ext uri="{BB962C8B-B14F-4D97-AF65-F5344CB8AC3E}">
        <p14:creationId xmlns:p14="http://schemas.microsoft.com/office/powerpoint/2010/main" val="24491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213C-A570-6D47-AECE-7E6D195520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 y="-900000"/>
            <a:ext cx="12191279" cy="6858000"/>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358103"/>
            <a:ext cx="4477026" cy="1359548"/>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Circulaire kledinglogistiek</a:t>
            </a:r>
          </a:p>
        </p:txBody>
      </p:sp>
    </p:spTree>
    <p:extLst>
      <p:ext uri="{BB962C8B-B14F-4D97-AF65-F5344CB8AC3E}">
        <p14:creationId xmlns:p14="http://schemas.microsoft.com/office/powerpoint/2010/main" val="25286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6653952-8B4A-4F1A-894E-6091C1C633EB}"/>
              </a:ext>
            </a:extLst>
          </p:cNvPr>
          <p:cNvPicPr>
            <a:picLocks noChangeAspect="1"/>
          </p:cNvPicPr>
          <p:nvPr/>
        </p:nvPicPr>
        <p:blipFill>
          <a:blip r:embed="rId3"/>
          <a:stretch>
            <a:fillRect/>
          </a:stretch>
        </p:blipFill>
        <p:spPr>
          <a:xfrm>
            <a:off x="643467" y="1915920"/>
            <a:ext cx="10905066" cy="3026159"/>
          </a:xfrm>
          <a:prstGeom prst="rect">
            <a:avLst/>
          </a:prstGeom>
        </p:spPr>
      </p:pic>
    </p:spTree>
    <p:extLst>
      <p:ext uri="{BB962C8B-B14F-4D97-AF65-F5344CB8AC3E}">
        <p14:creationId xmlns:p14="http://schemas.microsoft.com/office/powerpoint/2010/main" val="80719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C16EA-3FFB-C249-A649-0F01048C7966}"/>
              </a:ext>
            </a:extLst>
          </p:cNvPr>
          <p:cNvPicPr>
            <a:picLocks noChangeAspect="1"/>
          </p:cNvPicPr>
          <p:nvPr/>
        </p:nvPicPr>
        <p:blipFill>
          <a:blip r:embed="rId3"/>
          <a:stretch>
            <a:fillRect/>
          </a:stretch>
        </p:blipFill>
        <p:spPr>
          <a:xfrm>
            <a:off x="0" y="0"/>
            <a:ext cx="5283200" cy="6858000"/>
          </a:xfrm>
          <a:prstGeom prst="rect">
            <a:avLst/>
          </a:prstGeom>
        </p:spPr>
      </p:pic>
      <p:sp>
        <p:nvSpPr>
          <p:cNvPr id="4" name="Titel 1">
            <a:extLst>
              <a:ext uri="{FF2B5EF4-FFF2-40B4-BE49-F238E27FC236}">
                <a16:creationId xmlns:a16="http://schemas.microsoft.com/office/drawing/2014/main" id="{CC23B366-D21C-FB43-87EC-A1AAAEF26DD8}"/>
              </a:ext>
            </a:extLst>
          </p:cNvPr>
          <p:cNvSpPr txBox="1">
            <a:spLocks/>
          </p:cNvSpPr>
          <p:nvPr/>
        </p:nvSpPr>
        <p:spPr>
          <a:xfrm>
            <a:off x="5228772" y="1471741"/>
            <a:ext cx="10515600" cy="1325563"/>
          </a:xfrm>
          <a:prstGeom prst="rect">
            <a:avLst/>
          </a:prstGeom>
        </p:spPr>
        <p:txBody>
          <a:bodyPr/>
          <a:lstStyle>
            <a:lvl1pPr algn="ctr" defTabSz="979133" rtl="0" eaLnBrk="1" fontAlgn="base" hangingPunct="1">
              <a:spcBef>
                <a:spcPct val="0"/>
              </a:spcBef>
              <a:spcAft>
                <a:spcPct val="0"/>
              </a:spcAft>
              <a:defRPr sz="4680">
                <a:solidFill>
                  <a:schemeClr val="tx2"/>
                </a:solidFill>
                <a:latin typeface="+mj-lt"/>
                <a:ea typeface="+mj-ea"/>
                <a:cs typeface="+mj-cs"/>
              </a:defRPr>
            </a:lvl1pPr>
            <a:lvl2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2pPr>
            <a:lvl3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3pPr>
            <a:lvl4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4pPr>
            <a:lvl5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5pPr>
            <a:lvl6pPr marL="34098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6pPr>
            <a:lvl7pPr marL="68196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7pPr>
            <a:lvl8pPr marL="102293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8pPr>
            <a:lvl9pPr marL="136391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9pPr>
          </a:lstStyle>
          <a:p>
            <a:pPr algn="l"/>
            <a:r>
              <a:rPr lang="nl-NL" sz="4000" b="1" kern="0" dirty="0"/>
              <a:t>Logistieke termen</a:t>
            </a:r>
          </a:p>
        </p:txBody>
      </p:sp>
      <p:sp>
        <p:nvSpPr>
          <p:cNvPr id="5" name="TextBox 4">
            <a:extLst>
              <a:ext uri="{FF2B5EF4-FFF2-40B4-BE49-F238E27FC236}">
                <a16:creationId xmlns:a16="http://schemas.microsoft.com/office/drawing/2014/main" id="{6282CC6E-8CCD-2849-B01D-AC91009877AA}"/>
              </a:ext>
            </a:extLst>
          </p:cNvPr>
          <p:cNvSpPr txBox="1"/>
          <p:nvPr/>
        </p:nvSpPr>
        <p:spPr>
          <a:xfrm>
            <a:off x="5228772" y="2357920"/>
            <a:ext cx="5827486" cy="1631216"/>
          </a:xfrm>
          <a:prstGeom prst="rect">
            <a:avLst/>
          </a:prstGeom>
          <a:noFill/>
        </p:spPr>
        <p:txBody>
          <a:bodyPr wrap="square" rtlCol="0">
            <a:spAutoFit/>
          </a:bodyPr>
          <a:lstStyle/>
          <a:p>
            <a:pPr marL="342900" indent="-342900">
              <a:buFont typeface="Arial" panose="020B0604020202020204" pitchFamily="34" charset="0"/>
              <a:buChar char="•"/>
            </a:pPr>
            <a:r>
              <a:rPr lang="nl-NL" sz="2000" dirty="0" err="1">
                <a:latin typeface="+mn-lt"/>
              </a:rPr>
              <a:t>Warehousing</a:t>
            </a:r>
            <a:endParaRPr lang="nl-NL" sz="2000" dirty="0">
              <a:latin typeface="+mn-lt"/>
            </a:endParaRPr>
          </a:p>
          <a:p>
            <a:pPr marL="342900" indent="-342900">
              <a:buFont typeface="Arial" panose="020B0604020202020204" pitchFamily="34" charset="0"/>
              <a:buChar char="•"/>
            </a:pPr>
            <a:r>
              <a:rPr lang="nl-NL" sz="2000" dirty="0">
                <a:latin typeface="+mn-lt"/>
              </a:rPr>
              <a:t>Supply Chain Management</a:t>
            </a:r>
          </a:p>
          <a:p>
            <a:pPr marL="342900" indent="-342900">
              <a:buFont typeface="Arial" panose="020B0604020202020204" pitchFamily="34" charset="0"/>
              <a:buChar char="•"/>
            </a:pPr>
            <a:r>
              <a:rPr lang="nl-NL" sz="2000" dirty="0">
                <a:latin typeface="+mn-lt"/>
              </a:rPr>
              <a:t>Distributie</a:t>
            </a:r>
          </a:p>
          <a:p>
            <a:pPr marL="342900" indent="-342900">
              <a:buFont typeface="Arial" panose="020B0604020202020204" pitchFamily="34" charset="0"/>
              <a:buChar char="•"/>
            </a:pPr>
            <a:r>
              <a:rPr lang="nl-NL" sz="2000" dirty="0">
                <a:latin typeface="+mn-lt"/>
              </a:rPr>
              <a:t>Inklaren</a:t>
            </a:r>
          </a:p>
          <a:p>
            <a:pPr marL="342900" indent="-342900">
              <a:buFont typeface="Arial" panose="020B0604020202020204" pitchFamily="34" charset="0"/>
              <a:buChar char="•"/>
            </a:pPr>
            <a:r>
              <a:rPr lang="nl-NL" sz="2000" dirty="0">
                <a:latin typeface="+mn-lt"/>
              </a:rPr>
              <a:t>E-commerce</a:t>
            </a:r>
          </a:p>
        </p:txBody>
      </p:sp>
    </p:spTree>
    <p:extLst>
      <p:ext uri="{BB962C8B-B14F-4D97-AF65-F5344CB8AC3E}">
        <p14:creationId xmlns:p14="http://schemas.microsoft.com/office/powerpoint/2010/main" val="51432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tafel, doos, bureau, rommelig&#10;&#10;Automatisch gegenereerde beschrijving">
            <a:extLst>
              <a:ext uri="{FF2B5EF4-FFF2-40B4-BE49-F238E27FC236}">
                <a16:creationId xmlns:a16="http://schemas.microsoft.com/office/drawing/2014/main" id="{BE339D3B-D4C1-6E48-9EB0-CC05F6D4AB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91" t="5838" b="17554"/>
          <a:stretch/>
        </p:blipFill>
        <p:spPr>
          <a:xfrm>
            <a:off x="20" y="0"/>
            <a:ext cx="12191980" cy="6857990"/>
          </a:xfrm>
          <a:prstGeom prst="rect">
            <a:avLst/>
          </a:prstGeom>
        </p:spPr>
      </p:pic>
      <p:pic>
        <p:nvPicPr>
          <p:cNvPr id="10" name="Picture 9">
            <a:extLst>
              <a:ext uri="{FF2B5EF4-FFF2-40B4-BE49-F238E27FC236}">
                <a16:creationId xmlns:a16="http://schemas.microsoft.com/office/drawing/2014/main" id="{530631AE-E78C-7E41-991A-F60CB1CF32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553"/>
            <a:ext cx="12192000" cy="6856894"/>
          </a:xfrm>
          <a:prstGeom prst="rect">
            <a:avLst/>
          </a:prstGeom>
        </p:spPr>
      </p:pic>
      <p:sp>
        <p:nvSpPr>
          <p:cNvPr id="12" name="TextBox 11">
            <a:extLst>
              <a:ext uri="{FF2B5EF4-FFF2-40B4-BE49-F238E27FC236}">
                <a16:creationId xmlns:a16="http://schemas.microsoft.com/office/drawing/2014/main" id="{AFA59DC1-62D6-BC46-A78E-93F653D06838}"/>
              </a:ext>
            </a:extLst>
          </p:cNvPr>
          <p:cNvSpPr txBox="1"/>
          <p:nvPr/>
        </p:nvSpPr>
        <p:spPr>
          <a:xfrm>
            <a:off x="7357729" y="3801091"/>
            <a:ext cx="4625163" cy="2881467"/>
          </a:xfrm>
          <a:prstGeom prst="rect">
            <a:avLst/>
          </a:prstGeom>
          <a:solidFill>
            <a:schemeClr val="bg1"/>
          </a:solidFill>
          <a:effectLst>
            <a:outerShdw blurRad="165100" dist="38100" dir="2700000" algn="tl" rotWithShape="0">
              <a:prstClr val="black">
                <a:alpha val="87000"/>
              </a:prstClr>
            </a:outerShdw>
          </a:effectLst>
        </p:spPr>
        <p:txBody>
          <a:bodyPr wrap="square" lIns="216000" tIns="360000" rIns="216000" bIns="360000" rtlCol="0">
            <a:spAutoFit/>
          </a:bodyPr>
          <a:lstStyle/>
          <a:p>
            <a:r>
              <a:rPr lang="nl-NL" sz="4000" b="1" kern="0" dirty="0">
                <a:latin typeface="+mj-lt"/>
              </a:rPr>
              <a:t>Duurzame logistiek</a:t>
            </a:r>
          </a:p>
          <a:p>
            <a:endParaRPr lang="en-US" sz="2000" dirty="0">
              <a:latin typeface="+mn-lt"/>
            </a:endParaRPr>
          </a:p>
          <a:p>
            <a:pPr marL="0" indent="0">
              <a:buNone/>
            </a:pPr>
            <a:r>
              <a:rPr lang="nl-NL" sz="2000" dirty="0">
                <a:latin typeface="+mn-lt"/>
              </a:rPr>
              <a:t>CO</a:t>
            </a:r>
            <a:r>
              <a:rPr lang="nl-NL" sz="2000" baseline="30000" dirty="0">
                <a:latin typeface="+mn-lt"/>
              </a:rPr>
              <a:t>2</a:t>
            </a:r>
            <a:r>
              <a:rPr lang="nl-NL" sz="2000" dirty="0">
                <a:latin typeface="+mn-lt"/>
              </a:rPr>
              <a:t>-uitstoot verminderen</a:t>
            </a:r>
          </a:p>
          <a:p>
            <a:pPr marL="650030" lvl="1" indent="-285750">
              <a:buFont typeface="Arial" panose="020B0604020202020204" pitchFamily="34" charset="0"/>
              <a:buChar char="•"/>
            </a:pPr>
            <a:r>
              <a:rPr lang="nl-NL" sz="2000" dirty="0">
                <a:latin typeface="+mn-lt"/>
              </a:rPr>
              <a:t>Groene brandstof</a:t>
            </a:r>
          </a:p>
          <a:p>
            <a:pPr marL="650030" lvl="1" indent="-285750">
              <a:buFont typeface="Arial" panose="020B0604020202020204" pitchFamily="34" charset="0"/>
              <a:buChar char="•"/>
            </a:pPr>
            <a:r>
              <a:rPr lang="nl-NL" sz="2000" dirty="0">
                <a:latin typeface="+mn-lt"/>
              </a:rPr>
              <a:t>Elektrisch rijden</a:t>
            </a:r>
          </a:p>
          <a:p>
            <a:pPr marL="650030" lvl="1" indent="-285750">
              <a:buFont typeface="Arial" panose="020B0604020202020204" pitchFamily="34" charset="0"/>
              <a:buChar char="•"/>
            </a:pPr>
            <a:r>
              <a:rPr lang="nl-NL" sz="2000" dirty="0">
                <a:latin typeface="+mn-lt"/>
              </a:rPr>
              <a:t>Efficiency</a:t>
            </a:r>
          </a:p>
        </p:txBody>
      </p:sp>
    </p:spTree>
    <p:extLst>
      <p:ext uri="{BB962C8B-B14F-4D97-AF65-F5344CB8AC3E}">
        <p14:creationId xmlns:p14="http://schemas.microsoft.com/office/powerpoint/2010/main" val="285380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tafel, doos, bureau, rommelig&#10;&#10;Automatisch gegenereerde beschrijving">
            <a:extLst>
              <a:ext uri="{FF2B5EF4-FFF2-40B4-BE49-F238E27FC236}">
                <a16:creationId xmlns:a16="http://schemas.microsoft.com/office/drawing/2014/main" id="{BE339D3B-D4C1-6E48-9EB0-CC05F6D4AB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91" t="5838" b="17554"/>
          <a:stretch/>
        </p:blipFill>
        <p:spPr>
          <a:xfrm>
            <a:off x="20" y="0"/>
            <a:ext cx="12191980" cy="6857990"/>
          </a:xfrm>
          <a:prstGeom prst="rect">
            <a:avLst/>
          </a:prstGeom>
        </p:spPr>
      </p:pic>
      <p:pic>
        <p:nvPicPr>
          <p:cNvPr id="10" name="Picture 9">
            <a:extLst>
              <a:ext uri="{FF2B5EF4-FFF2-40B4-BE49-F238E27FC236}">
                <a16:creationId xmlns:a16="http://schemas.microsoft.com/office/drawing/2014/main" id="{530631AE-E78C-7E41-991A-F60CB1CF32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7" y="553"/>
            <a:ext cx="12188625" cy="6856894"/>
          </a:xfrm>
          <a:prstGeom prst="rect">
            <a:avLst/>
          </a:prstGeom>
        </p:spPr>
      </p:pic>
      <p:sp>
        <p:nvSpPr>
          <p:cNvPr id="12" name="TextBox 11">
            <a:extLst>
              <a:ext uri="{FF2B5EF4-FFF2-40B4-BE49-F238E27FC236}">
                <a16:creationId xmlns:a16="http://schemas.microsoft.com/office/drawing/2014/main" id="{AFA59DC1-62D6-BC46-A78E-93F653D06838}"/>
              </a:ext>
            </a:extLst>
          </p:cNvPr>
          <p:cNvSpPr txBox="1"/>
          <p:nvPr/>
        </p:nvSpPr>
        <p:spPr>
          <a:xfrm>
            <a:off x="8397381" y="2751589"/>
            <a:ext cx="3682539" cy="3989463"/>
          </a:xfrm>
          <a:prstGeom prst="rect">
            <a:avLst/>
          </a:prstGeom>
          <a:solidFill>
            <a:schemeClr val="bg1"/>
          </a:solidFill>
          <a:effectLst>
            <a:outerShdw blurRad="165100" dist="38100" dir="2700000" algn="tl" rotWithShape="0">
              <a:prstClr val="black">
                <a:alpha val="87000"/>
              </a:prstClr>
            </a:outerShdw>
          </a:effectLst>
        </p:spPr>
        <p:txBody>
          <a:bodyPr wrap="square" lIns="216000" tIns="360000" rIns="216000" bIns="360000" rtlCol="0">
            <a:spAutoFit/>
          </a:bodyPr>
          <a:lstStyle/>
          <a:p>
            <a:r>
              <a:rPr lang="nl-NL" sz="4000" b="1" kern="0" dirty="0">
                <a:latin typeface="+mj-lt"/>
              </a:rPr>
              <a:t>Nieuwe logistiek</a:t>
            </a:r>
          </a:p>
          <a:p>
            <a:endParaRPr lang="en-US" sz="2000" dirty="0">
              <a:latin typeface="+mn-lt"/>
            </a:endParaRPr>
          </a:p>
          <a:p>
            <a:pPr marL="285750" indent="-285750">
              <a:buFont typeface="Arial" panose="020B0604020202020204" pitchFamily="34" charset="0"/>
              <a:buChar char="•"/>
            </a:pPr>
            <a:r>
              <a:rPr lang="nl-NL" sz="1400" dirty="0">
                <a:latin typeface="+mn-lt"/>
              </a:rPr>
              <a:t>Robotisering/kunstmatige intelligentie:</a:t>
            </a:r>
          </a:p>
          <a:p>
            <a:pPr marL="650030" lvl="1" indent="-285750">
              <a:buFont typeface="Arial" panose="020B0604020202020204" pitchFamily="34" charset="0"/>
              <a:buChar char="•"/>
            </a:pPr>
            <a:r>
              <a:rPr lang="nl-NL" sz="1400" dirty="0">
                <a:latin typeface="+mn-lt"/>
              </a:rPr>
              <a:t>Drones</a:t>
            </a:r>
          </a:p>
          <a:p>
            <a:pPr marL="650030" lvl="1" indent="-285750">
              <a:buFont typeface="Arial" panose="020B0604020202020204" pitchFamily="34" charset="0"/>
              <a:buChar char="•"/>
            </a:pPr>
            <a:r>
              <a:rPr lang="nl-NL" sz="1400" dirty="0">
                <a:latin typeface="+mn-lt"/>
              </a:rPr>
              <a:t>Bezorgrobots</a:t>
            </a:r>
          </a:p>
          <a:p>
            <a:pPr marL="650030" lvl="1" indent="-285750">
              <a:buFont typeface="Arial" panose="020B0604020202020204" pitchFamily="34" charset="0"/>
              <a:buChar char="•"/>
            </a:pPr>
            <a:r>
              <a:rPr lang="nl-NL" sz="1400" dirty="0">
                <a:latin typeface="+mn-lt"/>
              </a:rPr>
              <a:t>Magazijnrobots</a:t>
            </a:r>
          </a:p>
          <a:p>
            <a:pPr marL="650030" lvl="1" indent="-285750">
              <a:buFont typeface="Arial" panose="020B0604020202020204" pitchFamily="34" charset="0"/>
              <a:buChar char="•"/>
            </a:pPr>
            <a:r>
              <a:rPr lang="nl-NL" sz="1400" dirty="0">
                <a:latin typeface="+mn-lt"/>
              </a:rPr>
              <a:t>Zelfrijdende transportwagens (truck </a:t>
            </a:r>
            <a:r>
              <a:rPr lang="nl-NL" sz="1400" dirty="0" err="1">
                <a:latin typeface="+mn-lt"/>
              </a:rPr>
              <a:t>platooning</a:t>
            </a:r>
            <a:r>
              <a:rPr lang="nl-NL" sz="1400" dirty="0">
                <a:latin typeface="+mn-lt"/>
              </a:rPr>
              <a:t>) en </a:t>
            </a:r>
            <a:r>
              <a:rPr lang="nl-NL" sz="1400" dirty="0" err="1">
                <a:latin typeface="+mn-lt"/>
              </a:rPr>
              <a:t>zelfvarende</a:t>
            </a:r>
            <a:r>
              <a:rPr lang="nl-NL" sz="1400" dirty="0">
                <a:latin typeface="+mn-lt"/>
              </a:rPr>
              <a:t> bootjes</a:t>
            </a:r>
          </a:p>
          <a:p>
            <a:pPr marL="285750" indent="-285750">
              <a:buFont typeface="Arial" panose="020B0604020202020204" pitchFamily="34" charset="0"/>
              <a:buChar char="•"/>
            </a:pPr>
            <a:r>
              <a:rPr lang="nl-NL" sz="1400" dirty="0">
                <a:latin typeface="+mn-lt"/>
              </a:rPr>
              <a:t>Big data</a:t>
            </a:r>
          </a:p>
          <a:p>
            <a:pPr marL="285750" indent="-285750">
              <a:buFont typeface="Arial" panose="020B0604020202020204" pitchFamily="34" charset="0"/>
              <a:buChar char="•"/>
            </a:pPr>
            <a:r>
              <a:rPr lang="nl-NL" sz="1400" dirty="0">
                <a:latin typeface="+mn-lt"/>
              </a:rPr>
              <a:t>Digitalisering</a:t>
            </a:r>
          </a:p>
        </p:txBody>
      </p:sp>
    </p:spTree>
    <p:extLst>
      <p:ext uri="{BB962C8B-B14F-4D97-AF65-F5344CB8AC3E}">
        <p14:creationId xmlns:p14="http://schemas.microsoft.com/office/powerpoint/2010/main" val="116970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C16EA-3FFB-C249-A649-0F01048C7966}"/>
              </a:ext>
            </a:extLst>
          </p:cNvPr>
          <p:cNvPicPr>
            <a:picLocks noChangeAspect="1"/>
          </p:cNvPicPr>
          <p:nvPr/>
        </p:nvPicPr>
        <p:blipFill>
          <a:blip r:embed="rId3"/>
          <a:stretch>
            <a:fillRect/>
          </a:stretch>
        </p:blipFill>
        <p:spPr>
          <a:xfrm>
            <a:off x="0" y="0"/>
            <a:ext cx="5283200" cy="6858000"/>
          </a:xfrm>
          <a:prstGeom prst="rect">
            <a:avLst/>
          </a:prstGeom>
        </p:spPr>
      </p:pic>
      <p:sp>
        <p:nvSpPr>
          <p:cNvPr id="4" name="Titel 1">
            <a:extLst>
              <a:ext uri="{FF2B5EF4-FFF2-40B4-BE49-F238E27FC236}">
                <a16:creationId xmlns:a16="http://schemas.microsoft.com/office/drawing/2014/main" id="{CC23B366-D21C-FB43-87EC-A1AAAEF26DD8}"/>
              </a:ext>
            </a:extLst>
          </p:cNvPr>
          <p:cNvSpPr txBox="1">
            <a:spLocks/>
          </p:cNvSpPr>
          <p:nvPr/>
        </p:nvSpPr>
        <p:spPr>
          <a:xfrm>
            <a:off x="5228772" y="1003655"/>
            <a:ext cx="10515600" cy="1325563"/>
          </a:xfrm>
          <a:prstGeom prst="rect">
            <a:avLst/>
          </a:prstGeom>
        </p:spPr>
        <p:txBody>
          <a:bodyPr/>
          <a:lstStyle>
            <a:lvl1pPr algn="ctr" defTabSz="979133" rtl="0" eaLnBrk="1" fontAlgn="base" hangingPunct="1">
              <a:spcBef>
                <a:spcPct val="0"/>
              </a:spcBef>
              <a:spcAft>
                <a:spcPct val="0"/>
              </a:spcAft>
              <a:defRPr sz="4680">
                <a:solidFill>
                  <a:schemeClr val="tx2"/>
                </a:solidFill>
                <a:latin typeface="+mj-lt"/>
                <a:ea typeface="+mj-ea"/>
                <a:cs typeface="+mj-cs"/>
              </a:defRPr>
            </a:lvl1pPr>
            <a:lvl2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2pPr>
            <a:lvl3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3pPr>
            <a:lvl4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4pPr>
            <a:lvl5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5pPr>
            <a:lvl6pPr marL="34098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6pPr>
            <a:lvl7pPr marL="68196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7pPr>
            <a:lvl8pPr marL="102293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8pPr>
            <a:lvl9pPr marL="136391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9pPr>
          </a:lstStyle>
          <a:p>
            <a:pPr algn="l"/>
            <a:r>
              <a:rPr lang="nl-NL" sz="4000" b="1" kern="0" dirty="0"/>
              <a:t>Nederland en logistiek</a:t>
            </a:r>
          </a:p>
        </p:txBody>
      </p:sp>
      <p:sp>
        <p:nvSpPr>
          <p:cNvPr id="5" name="TextBox 4">
            <a:extLst>
              <a:ext uri="{FF2B5EF4-FFF2-40B4-BE49-F238E27FC236}">
                <a16:creationId xmlns:a16="http://schemas.microsoft.com/office/drawing/2014/main" id="{6282CC6E-8CCD-2849-B01D-AC91009877AA}"/>
              </a:ext>
            </a:extLst>
          </p:cNvPr>
          <p:cNvSpPr txBox="1"/>
          <p:nvPr/>
        </p:nvSpPr>
        <p:spPr>
          <a:xfrm>
            <a:off x="5228772" y="1889834"/>
            <a:ext cx="5827486" cy="707886"/>
          </a:xfrm>
          <a:prstGeom prst="rect">
            <a:avLst/>
          </a:prstGeom>
          <a:noFill/>
        </p:spPr>
        <p:txBody>
          <a:bodyPr wrap="square" rtlCol="0">
            <a:spAutoFit/>
          </a:bodyPr>
          <a:lstStyle/>
          <a:p>
            <a:r>
              <a:rPr lang="nl-NL" sz="2000" dirty="0">
                <a:latin typeface="+mn-lt"/>
              </a:rPr>
              <a:t>942.000 mensen hebben een logistieke functie (&gt;10% van de beroepsbevolking)</a:t>
            </a:r>
          </a:p>
        </p:txBody>
      </p:sp>
      <p:pic>
        <p:nvPicPr>
          <p:cNvPr id="7" name="Afbeelding 6" descr="Afbeelding met persoon, gebouw, person, voorzijde&#10;&#10;Automatisch gegenereerde beschrijving">
            <a:extLst>
              <a:ext uri="{FF2B5EF4-FFF2-40B4-BE49-F238E27FC236}">
                <a16:creationId xmlns:a16="http://schemas.microsoft.com/office/drawing/2014/main" id="{DDB910ED-AD78-41B9-9261-90D80F9DAD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7904" y="3015340"/>
            <a:ext cx="4606485" cy="3070990"/>
          </a:xfrm>
          <a:prstGeom prst="rect">
            <a:avLst/>
          </a:prstGeom>
        </p:spPr>
      </p:pic>
    </p:spTree>
    <p:extLst>
      <p:ext uri="{BB962C8B-B14F-4D97-AF65-F5344CB8AC3E}">
        <p14:creationId xmlns:p14="http://schemas.microsoft.com/office/powerpoint/2010/main" val="4259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tafel, doos, bureau, rommelig&#10;&#10;Automatisch gegenereerde beschrijving">
            <a:extLst>
              <a:ext uri="{FF2B5EF4-FFF2-40B4-BE49-F238E27FC236}">
                <a16:creationId xmlns:a16="http://schemas.microsoft.com/office/drawing/2014/main" id="{BE339D3B-D4C1-6E48-9EB0-CC05F6D4AB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91" t="5838" b="17554"/>
          <a:stretch/>
        </p:blipFill>
        <p:spPr>
          <a:xfrm>
            <a:off x="20" y="0"/>
            <a:ext cx="12191980" cy="6857990"/>
          </a:xfrm>
          <a:prstGeom prst="rect">
            <a:avLst/>
          </a:prstGeom>
        </p:spPr>
      </p:pic>
      <p:pic>
        <p:nvPicPr>
          <p:cNvPr id="10" name="Picture 9">
            <a:extLst>
              <a:ext uri="{FF2B5EF4-FFF2-40B4-BE49-F238E27FC236}">
                <a16:creationId xmlns:a16="http://schemas.microsoft.com/office/drawing/2014/main" id="{530631AE-E78C-7E41-991A-F60CB1CF32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7" y="1474"/>
            <a:ext cx="12188625" cy="6855051"/>
          </a:xfrm>
          <a:prstGeom prst="rect">
            <a:avLst/>
          </a:prstGeom>
        </p:spPr>
      </p:pic>
      <p:sp>
        <p:nvSpPr>
          <p:cNvPr id="12" name="TextBox 11">
            <a:extLst>
              <a:ext uri="{FF2B5EF4-FFF2-40B4-BE49-F238E27FC236}">
                <a16:creationId xmlns:a16="http://schemas.microsoft.com/office/drawing/2014/main" id="{AFA59DC1-62D6-BC46-A78E-93F653D06838}"/>
              </a:ext>
            </a:extLst>
          </p:cNvPr>
          <p:cNvSpPr txBox="1"/>
          <p:nvPr/>
        </p:nvSpPr>
        <p:spPr>
          <a:xfrm>
            <a:off x="6409037" y="832023"/>
            <a:ext cx="5033319" cy="4481905"/>
          </a:xfrm>
          <a:prstGeom prst="rect">
            <a:avLst/>
          </a:prstGeom>
          <a:solidFill>
            <a:schemeClr val="bg1"/>
          </a:solidFill>
          <a:effectLst>
            <a:outerShdw blurRad="165100" dist="38100" dir="2700000" algn="tl" rotWithShape="0">
              <a:prstClr val="black">
                <a:alpha val="87000"/>
              </a:prstClr>
            </a:outerShdw>
          </a:effectLst>
        </p:spPr>
        <p:txBody>
          <a:bodyPr wrap="square" lIns="216000" tIns="360000" rIns="216000" bIns="360000" rtlCol="0">
            <a:spAutoFit/>
          </a:bodyPr>
          <a:lstStyle/>
          <a:p>
            <a:r>
              <a:rPr lang="nl-NL" sz="4000" b="1" kern="0" dirty="0">
                <a:latin typeface="+mn-lt"/>
              </a:rPr>
              <a:t>Hbo-beroepen logistiek</a:t>
            </a:r>
          </a:p>
          <a:p>
            <a:endParaRPr lang="en-US" sz="2000" dirty="0">
              <a:latin typeface="+mn-lt"/>
            </a:endParaRPr>
          </a:p>
          <a:p>
            <a:pPr marL="285750" indent="-285750">
              <a:buFont typeface="Arial" panose="020B0604020202020204" pitchFamily="34" charset="0"/>
              <a:buChar char="•"/>
            </a:pPr>
            <a:r>
              <a:rPr lang="en-GB" sz="1800" dirty="0" err="1">
                <a:latin typeface="+mn-lt"/>
              </a:rPr>
              <a:t>Logistiek</a:t>
            </a:r>
            <a:r>
              <a:rPr lang="en-GB" sz="1800" dirty="0">
                <a:latin typeface="+mn-lt"/>
              </a:rPr>
              <a:t> engineer</a:t>
            </a:r>
          </a:p>
          <a:p>
            <a:pPr marL="285750" indent="-285750">
              <a:buFont typeface="Arial" panose="020B0604020202020204" pitchFamily="34" charset="0"/>
              <a:buChar char="•"/>
            </a:pPr>
            <a:r>
              <a:rPr lang="en-GB" sz="1800" dirty="0" err="1">
                <a:latin typeface="+mn-lt"/>
              </a:rPr>
              <a:t>Logistiek</a:t>
            </a:r>
            <a:r>
              <a:rPr lang="en-GB" sz="1800" dirty="0">
                <a:latin typeface="+mn-lt"/>
              </a:rPr>
              <a:t> manager</a:t>
            </a:r>
          </a:p>
          <a:p>
            <a:pPr marL="285750" indent="-285750">
              <a:buFont typeface="Arial" panose="020B0604020202020204" pitchFamily="34" charset="0"/>
              <a:buChar char="•"/>
            </a:pPr>
            <a:r>
              <a:rPr lang="en-GB" sz="1800" dirty="0" err="1">
                <a:latin typeface="+mn-lt"/>
              </a:rPr>
              <a:t>Inkoper</a:t>
            </a:r>
            <a:endParaRPr lang="en-GB" sz="1800" dirty="0">
              <a:latin typeface="+mn-lt"/>
            </a:endParaRPr>
          </a:p>
          <a:p>
            <a:pPr marL="285750" indent="-285750">
              <a:buFont typeface="Arial" panose="020B0604020202020204" pitchFamily="34" charset="0"/>
              <a:buChar char="•"/>
            </a:pPr>
            <a:r>
              <a:rPr lang="en-GB" sz="1800" dirty="0">
                <a:latin typeface="+mn-lt"/>
              </a:rPr>
              <a:t>Supply chain manager</a:t>
            </a:r>
          </a:p>
          <a:p>
            <a:pPr marL="285750" indent="-285750">
              <a:buFont typeface="Arial" panose="020B0604020202020204" pitchFamily="34" charset="0"/>
              <a:buChar char="•"/>
            </a:pPr>
            <a:r>
              <a:rPr lang="en-GB" sz="1800" dirty="0">
                <a:latin typeface="+mn-lt"/>
              </a:rPr>
              <a:t>Warehouse manager</a:t>
            </a:r>
          </a:p>
          <a:p>
            <a:pPr marL="285750" indent="-285750">
              <a:buFont typeface="Arial" panose="020B0604020202020204" pitchFamily="34" charset="0"/>
              <a:buChar char="•"/>
            </a:pPr>
            <a:r>
              <a:rPr lang="en-GB" sz="1800" dirty="0" err="1">
                <a:latin typeface="+mn-lt"/>
              </a:rPr>
              <a:t>Transportmanager</a:t>
            </a:r>
            <a:endParaRPr lang="en-GB" sz="1800" dirty="0">
              <a:latin typeface="+mn-lt"/>
            </a:endParaRPr>
          </a:p>
          <a:p>
            <a:pPr marL="285750" indent="-285750">
              <a:buFont typeface="Arial" panose="020B0604020202020204" pitchFamily="34" charset="0"/>
              <a:buChar char="•"/>
            </a:pPr>
            <a:r>
              <a:rPr lang="en-GB" sz="1800" dirty="0" err="1">
                <a:latin typeface="+mn-lt"/>
              </a:rPr>
              <a:t>Hoofd</a:t>
            </a:r>
            <a:r>
              <a:rPr lang="en-GB" sz="1800" dirty="0">
                <a:latin typeface="+mn-lt"/>
              </a:rPr>
              <a:t> </a:t>
            </a:r>
            <a:r>
              <a:rPr lang="en-GB" sz="1800" dirty="0" err="1">
                <a:latin typeface="+mn-lt"/>
              </a:rPr>
              <a:t>productieplanner</a:t>
            </a:r>
            <a:endParaRPr lang="en-GB" sz="1800" dirty="0">
              <a:latin typeface="+mn-lt"/>
            </a:endParaRPr>
          </a:p>
          <a:p>
            <a:pPr marL="285750" indent="-285750">
              <a:buFont typeface="Arial" panose="020B0604020202020204" pitchFamily="34" charset="0"/>
              <a:buChar char="•"/>
            </a:pPr>
            <a:r>
              <a:rPr lang="en-GB" sz="1800" dirty="0">
                <a:latin typeface="+mn-lt"/>
              </a:rPr>
              <a:t>Consultant</a:t>
            </a:r>
            <a:endParaRPr lang="nl-NL" sz="1800" dirty="0">
              <a:latin typeface="+mn-lt"/>
            </a:endParaRPr>
          </a:p>
        </p:txBody>
      </p:sp>
    </p:spTree>
    <p:extLst>
      <p:ext uri="{BB962C8B-B14F-4D97-AF65-F5344CB8AC3E}">
        <p14:creationId xmlns:p14="http://schemas.microsoft.com/office/powerpoint/2010/main" val="276399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C16EA-3FFB-C249-A649-0F01048C7966}"/>
              </a:ext>
            </a:extLst>
          </p:cNvPr>
          <p:cNvPicPr>
            <a:picLocks noChangeAspect="1"/>
          </p:cNvPicPr>
          <p:nvPr/>
        </p:nvPicPr>
        <p:blipFill>
          <a:blip r:embed="rId3"/>
          <a:stretch>
            <a:fillRect/>
          </a:stretch>
        </p:blipFill>
        <p:spPr>
          <a:xfrm>
            <a:off x="0" y="0"/>
            <a:ext cx="5283200" cy="6858000"/>
          </a:xfrm>
          <a:prstGeom prst="rect">
            <a:avLst/>
          </a:prstGeom>
        </p:spPr>
      </p:pic>
      <p:sp>
        <p:nvSpPr>
          <p:cNvPr id="4" name="Titel 1">
            <a:extLst>
              <a:ext uri="{FF2B5EF4-FFF2-40B4-BE49-F238E27FC236}">
                <a16:creationId xmlns:a16="http://schemas.microsoft.com/office/drawing/2014/main" id="{CC23B366-D21C-FB43-87EC-A1AAAEF26DD8}"/>
              </a:ext>
            </a:extLst>
          </p:cNvPr>
          <p:cNvSpPr txBox="1">
            <a:spLocks/>
          </p:cNvSpPr>
          <p:nvPr/>
        </p:nvSpPr>
        <p:spPr>
          <a:xfrm>
            <a:off x="5228772" y="873028"/>
            <a:ext cx="10515600" cy="1325563"/>
          </a:xfrm>
          <a:prstGeom prst="rect">
            <a:avLst/>
          </a:prstGeom>
        </p:spPr>
        <p:txBody>
          <a:bodyPr/>
          <a:lstStyle>
            <a:lvl1pPr algn="ctr" defTabSz="979133" rtl="0" eaLnBrk="1" fontAlgn="base" hangingPunct="1">
              <a:spcBef>
                <a:spcPct val="0"/>
              </a:spcBef>
              <a:spcAft>
                <a:spcPct val="0"/>
              </a:spcAft>
              <a:defRPr sz="4680">
                <a:solidFill>
                  <a:schemeClr val="tx2"/>
                </a:solidFill>
                <a:latin typeface="+mj-lt"/>
                <a:ea typeface="+mj-ea"/>
                <a:cs typeface="+mj-cs"/>
              </a:defRPr>
            </a:lvl1pPr>
            <a:lvl2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2pPr>
            <a:lvl3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3pPr>
            <a:lvl4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4pPr>
            <a:lvl5pPr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5pPr>
            <a:lvl6pPr marL="34098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6pPr>
            <a:lvl7pPr marL="681960"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7pPr>
            <a:lvl8pPr marL="102293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8pPr>
            <a:lvl9pPr marL="1363919" algn="ctr" defTabSz="979133" rtl="0" eaLnBrk="1" fontAlgn="base" hangingPunct="1">
              <a:spcBef>
                <a:spcPct val="0"/>
              </a:spcBef>
              <a:spcAft>
                <a:spcPct val="0"/>
              </a:spcAft>
              <a:defRPr sz="4680">
                <a:solidFill>
                  <a:schemeClr val="tx2"/>
                </a:solidFill>
                <a:latin typeface="Arial" charset="0"/>
                <a:ea typeface="ＭＳ Ｐゴシック" charset="0"/>
                <a:cs typeface="ＭＳ Ｐゴシック" charset="0"/>
              </a:defRPr>
            </a:lvl9pPr>
          </a:lstStyle>
          <a:p>
            <a:pPr algn="l"/>
            <a:r>
              <a:rPr lang="nl-NL" sz="4000" b="1" kern="0" dirty="0"/>
              <a:t>Opleidingen logistiek</a:t>
            </a:r>
          </a:p>
        </p:txBody>
      </p:sp>
      <p:sp>
        <p:nvSpPr>
          <p:cNvPr id="5" name="TextBox 4">
            <a:extLst>
              <a:ext uri="{FF2B5EF4-FFF2-40B4-BE49-F238E27FC236}">
                <a16:creationId xmlns:a16="http://schemas.microsoft.com/office/drawing/2014/main" id="{6282CC6E-8CCD-2849-B01D-AC91009877AA}"/>
              </a:ext>
            </a:extLst>
          </p:cNvPr>
          <p:cNvSpPr txBox="1"/>
          <p:nvPr/>
        </p:nvSpPr>
        <p:spPr>
          <a:xfrm>
            <a:off x="5228772" y="1759207"/>
            <a:ext cx="5827486"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Logistics Management</a:t>
            </a:r>
          </a:p>
          <a:p>
            <a:pPr marL="342900" indent="-342900">
              <a:buFont typeface="Arial" panose="020B0604020202020204" pitchFamily="34" charset="0"/>
              <a:buChar char="•"/>
            </a:pPr>
            <a:r>
              <a:rPr lang="en-US" sz="2000" dirty="0">
                <a:latin typeface="+mn-lt"/>
              </a:rPr>
              <a:t>Logistics Engineering</a:t>
            </a:r>
          </a:p>
          <a:p>
            <a:endParaRPr lang="en-US" sz="2000" dirty="0">
              <a:latin typeface="+mn-lt"/>
            </a:endParaRPr>
          </a:p>
          <a:p>
            <a:r>
              <a:rPr lang="nl-NL" sz="2000" dirty="0">
                <a:effectLst/>
                <a:latin typeface="+mn-lt"/>
                <a:ea typeface="Calibri" panose="020F0502020204030204" pitchFamily="34" charset="0"/>
                <a:cs typeface="Arial" panose="020B0604020202020204" pitchFamily="34" charset="0"/>
              </a:rPr>
              <a:t>Kijk op </a:t>
            </a:r>
            <a:r>
              <a:rPr lang="nl-NL" sz="2000" u="sng" dirty="0">
                <a:solidFill>
                  <a:srgbClr val="0563C1"/>
                </a:solidFill>
                <a:effectLst/>
                <a:latin typeface="+mn-lt"/>
                <a:ea typeface="Calibri" panose="020F0502020204030204" pitchFamily="34" charset="0"/>
                <a:cs typeface="Arial" panose="020B0604020202020204" pitchFamily="34" charset="0"/>
                <a:hlinkClick r:id="rId4"/>
              </a:rPr>
              <a:t>logistiek.nl</a:t>
            </a:r>
            <a:r>
              <a:rPr lang="nl-NL" sz="2000" dirty="0">
                <a:effectLst/>
                <a:latin typeface="+mn-lt"/>
                <a:ea typeface="Calibri" panose="020F0502020204030204" pitchFamily="34" charset="0"/>
                <a:cs typeface="Arial" panose="020B0604020202020204" pitchFamily="34" charset="0"/>
              </a:rPr>
              <a:t>, </a:t>
            </a:r>
            <a:r>
              <a:rPr lang="nl-NL" sz="2000" u="sng" dirty="0">
                <a:solidFill>
                  <a:srgbClr val="0563C1"/>
                </a:solidFill>
                <a:effectLst/>
                <a:latin typeface="+mn-lt"/>
                <a:ea typeface="Calibri" panose="020F0502020204030204" pitchFamily="34" charset="0"/>
                <a:cs typeface="Arial" panose="020B0604020202020204" pitchFamily="34" charset="0"/>
                <a:hlinkClick r:id="rId5"/>
              </a:rPr>
              <a:t>jonglogistiek.nl</a:t>
            </a:r>
            <a:r>
              <a:rPr lang="nl-NL" sz="2000" dirty="0">
                <a:effectLst/>
                <a:latin typeface="+mn-lt"/>
                <a:ea typeface="Calibri" panose="020F0502020204030204" pitchFamily="34" charset="0"/>
                <a:cs typeface="Arial" panose="020B0604020202020204" pitchFamily="34" charset="0"/>
              </a:rPr>
              <a:t>, </a:t>
            </a:r>
            <a:r>
              <a:rPr lang="nl-NL" sz="2000" u="sng" dirty="0">
                <a:solidFill>
                  <a:srgbClr val="0563C1"/>
                </a:solidFill>
                <a:effectLst/>
                <a:latin typeface="+mn-lt"/>
                <a:ea typeface="Calibri" panose="020F0502020204030204" pitchFamily="34" charset="0"/>
                <a:cs typeface="Arial" panose="020B0604020202020204" pitchFamily="34" charset="0"/>
                <a:hlinkClick r:id="rId6"/>
              </a:rPr>
              <a:t>vlm.nl</a:t>
            </a:r>
            <a:r>
              <a:rPr lang="nl-NL" sz="2000" dirty="0">
                <a:effectLst/>
                <a:latin typeface="+mn-lt"/>
                <a:ea typeface="Calibri" panose="020F0502020204030204" pitchFamily="34" charset="0"/>
                <a:cs typeface="Arial" panose="020B0604020202020204" pitchFamily="34" charset="0"/>
              </a:rPr>
              <a:t> en </a:t>
            </a:r>
            <a:r>
              <a:rPr lang="nl-NL" sz="2000" dirty="0">
                <a:effectLst/>
                <a:latin typeface="+mn-lt"/>
                <a:ea typeface="Calibri" panose="020F0502020204030204" pitchFamily="34" charset="0"/>
                <a:cs typeface="Arial" panose="020B0604020202020204" pitchFamily="34" charset="0"/>
                <a:hlinkClick r:id="rId7"/>
              </a:rPr>
              <a:t>evofenedex.nl</a:t>
            </a:r>
            <a:r>
              <a:rPr lang="nl-NL" sz="2000" dirty="0">
                <a:effectLst/>
                <a:latin typeface="+mn-lt"/>
                <a:ea typeface="Calibri" panose="020F0502020204030204" pitchFamily="34" charset="0"/>
                <a:cs typeface="Arial" panose="020B0604020202020204" pitchFamily="34" charset="0"/>
              </a:rPr>
              <a:t> voor meer informatie over logistiek</a:t>
            </a:r>
            <a:endParaRPr lang="en-US" sz="2000" dirty="0">
              <a:highlight>
                <a:srgbClr val="FFFF00"/>
              </a:highlight>
              <a:latin typeface="+mn-lt"/>
            </a:endParaRPr>
          </a:p>
        </p:txBody>
      </p:sp>
      <p:pic>
        <p:nvPicPr>
          <p:cNvPr id="6" name="Afbeelding 5" descr="Afbeelding met persoon, binnen, tafel, zitten&#10;&#10;Automatisch gegenereerde beschrijving">
            <a:extLst>
              <a:ext uri="{FF2B5EF4-FFF2-40B4-BE49-F238E27FC236}">
                <a16:creationId xmlns:a16="http://schemas.microsoft.com/office/drawing/2014/main" id="{E1721577-3E04-4CAC-A4B0-62BD7089B2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9610" b="6866"/>
          <a:stretch/>
        </p:blipFill>
        <p:spPr>
          <a:xfrm>
            <a:off x="5283199" y="3413782"/>
            <a:ext cx="4611915" cy="2889049"/>
          </a:xfrm>
          <a:prstGeom prst="rect">
            <a:avLst/>
          </a:prstGeom>
        </p:spPr>
      </p:pic>
    </p:spTree>
    <p:extLst>
      <p:ext uri="{BB962C8B-B14F-4D97-AF65-F5344CB8AC3E}">
        <p14:creationId xmlns:p14="http://schemas.microsoft.com/office/powerpoint/2010/main" val="816954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E7DB2-E125-3D4E-8FFF-CA8F5847FD03}"/>
              </a:ext>
            </a:extLst>
          </p:cNvPr>
          <p:cNvPicPr>
            <a:picLocks noChangeAspect="1"/>
          </p:cNvPicPr>
          <p:nvPr/>
        </p:nvPicPr>
        <p:blipFill>
          <a:blip r:embed="rId3"/>
          <a:stretch>
            <a:fillRect/>
          </a:stretch>
        </p:blipFill>
        <p:spPr>
          <a:xfrm>
            <a:off x="2534390" y="245307"/>
            <a:ext cx="6273800" cy="5854700"/>
          </a:xfrm>
          <a:prstGeom prst="rect">
            <a:avLst/>
          </a:prstGeom>
        </p:spPr>
      </p:pic>
    </p:spTree>
    <p:extLst>
      <p:ext uri="{BB962C8B-B14F-4D97-AF65-F5344CB8AC3E}">
        <p14:creationId xmlns:p14="http://schemas.microsoft.com/office/powerpoint/2010/main" val="242509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2C04F6D-4365-43BD-BBD1-B8E1B96EA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4689" y="282416"/>
            <a:ext cx="8028094" cy="2446508"/>
          </a:xfrm>
          <a:prstGeom prst="rect">
            <a:avLst/>
          </a:prstGeom>
        </p:spPr>
      </p:pic>
      <p:pic>
        <p:nvPicPr>
          <p:cNvPr id="10" name="Afbeelding 9" descr="Afbeelding met shirt&#10;&#10;Automatisch gegenereerde beschrijving">
            <a:extLst>
              <a:ext uri="{FF2B5EF4-FFF2-40B4-BE49-F238E27FC236}">
                <a16:creationId xmlns:a16="http://schemas.microsoft.com/office/drawing/2014/main" id="{C94FF612-05FE-491A-AD59-E096F3C392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4689" y="2973515"/>
            <a:ext cx="8074943" cy="3014295"/>
          </a:xfrm>
          <a:prstGeom prst="rect">
            <a:avLst/>
          </a:prstGeom>
        </p:spPr>
      </p:pic>
    </p:spTree>
    <p:extLst>
      <p:ext uri="{BB962C8B-B14F-4D97-AF65-F5344CB8AC3E}">
        <p14:creationId xmlns:p14="http://schemas.microsoft.com/office/powerpoint/2010/main" val="33459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4" title="Nederland is Logistiek">
            <a:hlinkClick r:id="" action="ppaction://media"/>
            <a:extLst>
              <a:ext uri="{FF2B5EF4-FFF2-40B4-BE49-F238E27FC236}">
                <a16:creationId xmlns:a16="http://schemas.microsoft.com/office/drawing/2014/main" id="{24DD389D-3691-2542-92C2-021803FE3C32}"/>
              </a:ext>
            </a:extLst>
          </p:cNvPr>
          <p:cNvPicPr>
            <a:picLocks noRot="1" noChangeAspect="1"/>
          </p:cNvPicPr>
          <p:nvPr>
            <a:videoFile r:link="rId1"/>
          </p:nvPr>
        </p:nvPicPr>
        <p:blipFill>
          <a:blip r:embed="rId4"/>
          <a:stretch>
            <a:fillRect/>
          </a:stretch>
        </p:blipFill>
        <p:spPr>
          <a:xfrm>
            <a:off x="4368737" y="776106"/>
            <a:ext cx="6601767" cy="4948167"/>
          </a:xfrm>
          <a:prstGeom prst="rect">
            <a:avLst/>
          </a:prstGeom>
        </p:spPr>
      </p:pic>
      <p:pic>
        <p:nvPicPr>
          <p:cNvPr id="2" name="Picture 1">
            <a:extLst>
              <a:ext uri="{FF2B5EF4-FFF2-40B4-BE49-F238E27FC236}">
                <a16:creationId xmlns:a16="http://schemas.microsoft.com/office/drawing/2014/main" id="{6E8D47A8-BB31-6140-9234-2278C354D161}"/>
              </a:ext>
            </a:extLst>
          </p:cNvPr>
          <p:cNvPicPr>
            <a:picLocks noChangeAspect="1"/>
          </p:cNvPicPr>
          <p:nvPr/>
        </p:nvPicPr>
        <p:blipFill>
          <a:blip r:embed="rId5"/>
          <a:stretch>
            <a:fillRect/>
          </a:stretch>
        </p:blipFill>
        <p:spPr>
          <a:xfrm>
            <a:off x="0" y="0"/>
            <a:ext cx="5283200" cy="6858000"/>
          </a:xfrm>
          <a:prstGeom prst="rect">
            <a:avLst/>
          </a:prstGeom>
        </p:spPr>
      </p:pic>
      <p:sp>
        <p:nvSpPr>
          <p:cNvPr id="4" name="TextBox 3">
            <a:extLst>
              <a:ext uri="{FF2B5EF4-FFF2-40B4-BE49-F238E27FC236}">
                <a16:creationId xmlns:a16="http://schemas.microsoft.com/office/drawing/2014/main" id="{E37C5A7C-2DDE-384C-B9CF-186711A59810}"/>
              </a:ext>
            </a:extLst>
          </p:cNvPr>
          <p:cNvSpPr txBox="1"/>
          <p:nvPr/>
        </p:nvSpPr>
        <p:spPr>
          <a:xfrm>
            <a:off x="760429" y="567431"/>
            <a:ext cx="5827486" cy="1323439"/>
          </a:xfrm>
          <a:prstGeom prst="rect">
            <a:avLst/>
          </a:prstGeom>
          <a:noFill/>
        </p:spPr>
        <p:txBody>
          <a:bodyPr wrap="square" rtlCol="0">
            <a:spAutoFit/>
          </a:bodyPr>
          <a:lstStyle/>
          <a:p>
            <a:r>
              <a:rPr lang="nl-NL" sz="4000" b="1" dirty="0">
                <a:solidFill>
                  <a:schemeClr val="bg1"/>
                </a:solidFill>
                <a:latin typeface="+mj-lt"/>
              </a:rPr>
              <a:t>Nederland</a:t>
            </a:r>
          </a:p>
          <a:p>
            <a:r>
              <a:rPr lang="nl-NL" sz="4000" b="1" dirty="0">
                <a:solidFill>
                  <a:schemeClr val="bg1"/>
                </a:solidFill>
                <a:latin typeface="+mj-lt"/>
              </a:rPr>
              <a:t>is logistiek</a:t>
            </a:r>
          </a:p>
        </p:txBody>
      </p:sp>
    </p:spTree>
    <p:extLst>
      <p:ext uri="{BB962C8B-B14F-4D97-AF65-F5344CB8AC3E}">
        <p14:creationId xmlns:p14="http://schemas.microsoft.com/office/powerpoint/2010/main" val="32242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8D47A8-BB31-6140-9234-2278C354D161}"/>
              </a:ext>
            </a:extLst>
          </p:cNvPr>
          <p:cNvPicPr>
            <a:picLocks noChangeAspect="1"/>
          </p:cNvPicPr>
          <p:nvPr/>
        </p:nvPicPr>
        <p:blipFill>
          <a:blip r:embed="rId3"/>
          <a:stretch>
            <a:fillRect/>
          </a:stretch>
        </p:blipFill>
        <p:spPr>
          <a:xfrm>
            <a:off x="0" y="0"/>
            <a:ext cx="5283200" cy="6858000"/>
          </a:xfrm>
          <a:prstGeom prst="rect">
            <a:avLst/>
          </a:prstGeom>
        </p:spPr>
      </p:pic>
      <p:sp>
        <p:nvSpPr>
          <p:cNvPr id="4" name="TextBox 3">
            <a:extLst>
              <a:ext uri="{FF2B5EF4-FFF2-40B4-BE49-F238E27FC236}">
                <a16:creationId xmlns:a16="http://schemas.microsoft.com/office/drawing/2014/main" id="{E37C5A7C-2DDE-384C-B9CF-186711A59810}"/>
              </a:ext>
            </a:extLst>
          </p:cNvPr>
          <p:cNvSpPr txBox="1"/>
          <p:nvPr/>
        </p:nvSpPr>
        <p:spPr>
          <a:xfrm>
            <a:off x="760429" y="567431"/>
            <a:ext cx="5827486" cy="1323439"/>
          </a:xfrm>
          <a:prstGeom prst="rect">
            <a:avLst/>
          </a:prstGeom>
          <a:noFill/>
        </p:spPr>
        <p:txBody>
          <a:bodyPr wrap="square" rtlCol="0">
            <a:spAutoFit/>
          </a:bodyPr>
          <a:lstStyle/>
          <a:p>
            <a:r>
              <a:rPr lang="nl-NL" sz="4000" b="1" dirty="0">
                <a:solidFill>
                  <a:schemeClr val="bg1"/>
                </a:solidFill>
                <a:latin typeface="+mj-lt"/>
              </a:rPr>
              <a:t>Logistiek </a:t>
            </a:r>
          </a:p>
          <a:p>
            <a:r>
              <a:rPr lang="nl-NL" sz="4000" b="1" dirty="0">
                <a:solidFill>
                  <a:schemeClr val="bg1"/>
                </a:solidFill>
                <a:latin typeface="+mj-lt"/>
              </a:rPr>
              <a:t>is overal</a:t>
            </a:r>
          </a:p>
        </p:txBody>
      </p:sp>
      <p:pic>
        <p:nvPicPr>
          <p:cNvPr id="6" name="Afbeelding 5">
            <a:extLst>
              <a:ext uri="{FF2B5EF4-FFF2-40B4-BE49-F238E27FC236}">
                <a16:creationId xmlns:a16="http://schemas.microsoft.com/office/drawing/2014/main" id="{4B5AEEC8-96A8-4504-A199-C7F251002A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0798" y="470941"/>
            <a:ext cx="3666489" cy="1727786"/>
          </a:xfrm>
          <a:prstGeom prst="rect">
            <a:avLst/>
          </a:prstGeom>
        </p:spPr>
      </p:pic>
      <p:pic>
        <p:nvPicPr>
          <p:cNvPr id="8" name="Afbeelding 7">
            <a:extLst>
              <a:ext uri="{FF2B5EF4-FFF2-40B4-BE49-F238E27FC236}">
                <a16:creationId xmlns:a16="http://schemas.microsoft.com/office/drawing/2014/main" id="{FCDA2183-5A21-4C8B-A23F-8F36CE9F2E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0797" y="2294735"/>
            <a:ext cx="3666490" cy="1733566"/>
          </a:xfrm>
          <a:prstGeom prst="rect">
            <a:avLst/>
          </a:prstGeom>
        </p:spPr>
      </p:pic>
      <p:pic>
        <p:nvPicPr>
          <p:cNvPr id="10" name="Afbeelding 9">
            <a:extLst>
              <a:ext uri="{FF2B5EF4-FFF2-40B4-BE49-F238E27FC236}">
                <a16:creationId xmlns:a16="http://schemas.microsoft.com/office/drawing/2014/main" id="{53A89B0B-3CEE-4D37-B63C-B4320F8F58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8240" y="4124309"/>
            <a:ext cx="3699047" cy="1733566"/>
          </a:xfrm>
          <a:prstGeom prst="rect">
            <a:avLst/>
          </a:prstGeom>
        </p:spPr>
      </p:pic>
    </p:spTree>
    <p:extLst>
      <p:ext uri="{BB962C8B-B14F-4D97-AF65-F5344CB8AC3E}">
        <p14:creationId xmlns:p14="http://schemas.microsoft.com/office/powerpoint/2010/main" val="13710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 water, zon, vliegen&#10;&#10;Automatisch gegenereerde beschrijving">
            <a:extLst>
              <a:ext uri="{FF2B5EF4-FFF2-40B4-BE49-F238E27FC236}">
                <a16:creationId xmlns:a16="http://schemas.microsoft.com/office/drawing/2014/main" id="{B73EA866-4365-45F0-A1FF-76FA4B592580}"/>
              </a:ext>
            </a:extLst>
          </p:cNvPr>
          <p:cNvPicPr>
            <a:picLocks noChangeAspect="1"/>
          </p:cNvPicPr>
          <p:nvPr/>
        </p:nvPicPr>
        <p:blipFill>
          <a:blip r:embed="rId3"/>
          <a:stretch>
            <a:fillRect/>
          </a:stretch>
        </p:blipFill>
        <p:spPr>
          <a:xfrm>
            <a:off x="0" y="-1240974"/>
            <a:ext cx="12191980" cy="8711169"/>
          </a:xfrm>
          <a:prstGeom prst="rect">
            <a:avLst/>
          </a:prstGeom>
        </p:spPr>
      </p:pic>
      <p:pic>
        <p:nvPicPr>
          <p:cNvPr id="10" name="Picture 9">
            <a:extLst>
              <a:ext uri="{FF2B5EF4-FFF2-40B4-BE49-F238E27FC236}">
                <a16:creationId xmlns:a16="http://schemas.microsoft.com/office/drawing/2014/main" id="{530631AE-E78C-7E41-991A-F60CB1CF321D}"/>
              </a:ext>
            </a:extLst>
          </p:cNvPr>
          <p:cNvPicPr>
            <a:picLocks noChangeAspect="1"/>
          </p:cNvPicPr>
          <p:nvPr/>
        </p:nvPicPr>
        <p:blipFill>
          <a:blip r:embed="rId4"/>
          <a:stretch>
            <a:fillRect/>
          </a:stretch>
        </p:blipFill>
        <p:spPr>
          <a:xfrm>
            <a:off x="-20" y="0"/>
            <a:ext cx="12192000" cy="6858000"/>
          </a:xfrm>
          <a:prstGeom prst="rect">
            <a:avLst/>
          </a:prstGeom>
        </p:spPr>
      </p:pic>
      <p:sp>
        <p:nvSpPr>
          <p:cNvPr id="12" name="TextBox 11">
            <a:extLst>
              <a:ext uri="{FF2B5EF4-FFF2-40B4-BE49-F238E27FC236}">
                <a16:creationId xmlns:a16="http://schemas.microsoft.com/office/drawing/2014/main" id="{AFA59DC1-62D6-BC46-A78E-93F653D06838}"/>
              </a:ext>
            </a:extLst>
          </p:cNvPr>
          <p:cNvSpPr txBox="1"/>
          <p:nvPr/>
        </p:nvSpPr>
        <p:spPr>
          <a:xfrm>
            <a:off x="7184571" y="1317171"/>
            <a:ext cx="4745283" cy="4420350"/>
          </a:xfrm>
          <a:prstGeom prst="rect">
            <a:avLst/>
          </a:prstGeom>
          <a:solidFill>
            <a:schemeClr val="bg1"/>
          </a:solidFill>
          <a:effectLst>
            <a:outerShdw blurRad="165100" dist="38100" dir="2700000" algn="tl" rotWithShape="0">
              <a:prstClr val="black">
                <a:alpha val="87000"/>
              </a:prstClr>
            </a:outerShdw>
          </a:effectLst>
        </p:spPr>
        <p:txBody>
          <a:bodyPr wrap="square" lIns="216000" tIns="360000" rIns="216000" bIns="360000" rtlCol="0">
            <a:spAutoFit/>
          </a:bodyPr>
          <a:lstStyle/>
          <a:p>
            <a:r>
              <a:rPr lang="nl-NL" sz="4000" b="1" kern="0" dirty="0">
                <a:latin typeface="+mj-lt"/>
              </a:rPr>
              <a:t>Logistiek</a:t>
            </a:r>
          </a:p>
          <a:p>
            <a:endParaRPr lang="en-US" sz="2000" dirty="0">
              <a:latin typeface="+mn-lt"/>
            </a:endParaRPr>
          </a:p>
          <a:p>
            <a:pPr marL="0" indent="0">
              <a:buNone/>
            </a:pPr>
            <a:r>
              <a:rPr lang="nl-NL" altLang="nl-NL" sz="2000" dirty="0">
                <a:latin typeface="+mn-lt"/>
                <a:ea typeface="Verdana" panose="020B0604030504040204" pitchFamily="34" charset="0"/>
                <a:cs typeface="Verdana" panose="020B0604030504040204" pitchFamily="34" charset="0"/>
              </a:rPr>
              <a:t>zorgt ervoor dat goederen, informatie en geld beschikbaar zijn:</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Op het juiste tijdstip</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In de juiste hoeveelheid</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Op de juiste plaats</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Tegen de juiste kosten</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In de gewenste kwaliteit</a:t>
            </a:r>
          </a:p>
          <a:p>
            <a:pPr marL="650030" lvl="1" indent="-285750">
              <a:buFont typeface="Arial" panose="020B0604020202020204" pitchFamily="34" charset="0"/>
              <a:buChar char="•"/>
            </a:pPr>
            <a:r>
              <a:rPr lang="nl-NL" altLang="nl-NL" sz="2000" dirty="0">
                <a:latin typeface="+mn-lt"/>
                <a:ea typeface="Verdana" panose="020B0604030504040204" pitchFamily="34" charset="0"/>
                <a:cs typeface="Verdana" panose="020B0604030504040204" pitchFamily="34" charset="0"/>
              </a:rPr>
              <a:t>Op een zo duurzaam mogelijke manier</a:t>
            </a:r>
          </a:p>
        </p:txBody>
      </p:sp>
    </p:spTree>
    <p:extLst>
      <p:ext uri="{BB962C8B-B14F-4D97-AF65-F5344CB8AC3E}">
        <p14:creationId xmlns:p14="http://schemas.microsoft.com/office/powerpoint/2010/main" val="424344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descr="Afbeelding met persoon, menigte, mensen, groot&#10;&#10;Automatisch gegenereerde beschrijving">
            <a:extLst>
              <a:ext uri="{FF2B5EF4-FFF2-40B4-BE49-F238E27FC236}">
                <a16:creationId xmlns:a16="http://schemas.microsoft.com/office/drawing/2014/main" id="{030A73E0-0592-DC40-BE62-899494884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730"/>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6318213C-A570-6D47-AECE-7E6D19552090}"/>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588935"/>
            <a:ext cx="4477026" cy="897884"/>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Evenementenlogistiek</a:t>
            </a:r>
          </a:p>
        </p:txBody>
      </p:sp>
    </p:spTree>
    <p:extLst>
      <p:ext uri="{BB962C8B-B14F-4D97-AF65-F5344CB8AC3E}">
        <p14:creationId xmlns:p14="http://schemas.microsoft.com/office/powerpoint/2010/main" val="244424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213C-A570-6D47-AECE-7E6D19552090}"/>
              </a:ext>
            </a:extLst>
          </p:cNvPr>
          <p:cNvPicPr>
            <a:picLocks noChangeAspect="1"/>
          </p:cNvPicPr>
          <p:nvPr/>
        </p:nvPicPr>
        <p:blipFill>
          <a:blip r:embed="rId3"/>
          <a:srcRect/>
          <a:stretch/>
        </p:blipFill>
        <p:spPr>
          <a:xfrm>
            <a:off x="1" y="-900000"/>
            <a:ext cx="12191999" cy="6858000"/>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588935"/>
            <a:ext cx="4477026" cy="897884"/>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Bezorglogistiek</a:t>
            </a:r>
          </a:p>
        </p:txBody>
      </p:sp>
    </p:spTree>
    <p:extLst>
      <p:ext uri="{BB962C8B-B14F-4D97-AF65-F5344CB8AC3E}">
        <p14:creationId xmlns:p14="http://schemas.microsoft.com/office/powerpoint/2010/main" val="97783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descr="Afbeelding met persoon, binnen, person, vrouw&#10;&#10;Automatisch gegenereerde beschrijving">
            <a:extLst>
              <a:ext uri="{FF2B5EF4-FFF2-40B4-BE49-F238E27FC236}">
                <a16:creationId xmlns:a16="http://schemas.microsoft.com/office/drawing/2014/main" id="{A7B955FE-C47C-4625-8587-F1F49788842E}"/>
              </a:ext>
            </a:extLst>
          </p:cNvPr>
          <p:cNvPicPr>
            <a:picLocks noChangeAspect="1"/>
          </p:cNvPicPr>
          <p:nvPr/>
        </p:nvPicPr>
        <p:blipFill rotWithShape="1">
          <a:blip r:embed="rId3"/>
          <a:srcRect l="28" r="-62" b="5243"/>
          <a:stretch/>
        </p:blipFill>
        <p:spPr>
          <a:xfrm>
            <a:off x="-789" y="-1776602"/>
            <a:ext cx="12210579" cy="7741848"/>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588935"/>
            <a:ext cx="4477026" cy="897884"/>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Zorglogistiek</a:t>
            </a:r>
          </a:p>
        </p:txBody>
      </p:sp>
    </p:spTree>
    <p:extLst>
      <p:ext uri="{BB962C8B-B14F-4D97-AF65-F5344CB8AC3E}">
        <p14:creationId xmlns:p14="http://schemas.microsoft.com/office/powerpoint/2010/main" val="12407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213C-A570-6D47-AECE-7E6D195520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 y="-900000"/>
            <a:ext cx="12186872" cy="6858000"/>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588935"/>
            <a:ext cx="4477026" cy="897884"/>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Winkellogistiek</a:t>
            </a:r>
          </a:p>
        </p:txBody>
      </p:sp>
      <p:sp>
        <p:nvSpPr>
          <p:cNvPr id="7" name="TextBox 3">
            <a:extLst>
              <a:ext uri="{FF2B5EF4-FFF2-40B4-BE49-F238E27FC236}">
                <a16:creationId xmlns:a16="http://schemas.microsoft.com/office/drawing/2014/main" id="{74CF5D04-05C3-47DA-9CF3-C1A33EE10DF7}"/>
              </a:ext>
            </a:extLst>
          </p:cNvPr>
          <p:cNvSpPr txBox="1"/>
          <p:nvPr/>
        </p:nvSpPr>
        <p:spPr>
          <a:xfrm rot="262239">
            <a:off x="7815136" y="2930331"/>
            <a:ext cx="3883118" cy="2313656"/>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endParaRPr lang="nl-NL" sz="3000" b="1" kern="0" dirty="0">
              <a:latin typeface="+mj-lt"/>
            </a:endParaRPr>
          </a:p>
          <a:p>
            <a:pPr algn="ctr"/>
            <a:endParaRPr lang="nl-NL" sz="3000" b="1" kern="0" dirty="0">
              <a:latin typeface="+mj-lt"/>
            </a:endParaRPr>
          </a:p>
          <a:p>
            <a:pPr algn="ctr"/>
            <a:endParaRPr lang="nl-NL" sz="3000" b="1" kern="0" dirty="0">
              <a:latin typeface="+mj-lt"/>
            </a:endParaRPr>
          </a:p>
          <a:p>
            <a:pPr algn="ctr"/>
            <a:endParaRPr lang="nl-NL" sz="1800" b="1" kern="0" dirty="0">
              <a:latin typeface="+mj-lt"/>
            </a:endParaRPr>
          </a:p>
          <a:p>
            <a:pPr algn="ctr"/>
            <a:endParaRPr lang="nl-NL" sz="1200" b="1" kern="0" dirty="0">
              <a:latin typeface="+mj-lt"/>
            </a:endParaRPr>
          </a:p>
        </p:txBody>
      </p:sp>
      <p:pic>
        <p:nvPicPr>
          <p:cNvPr id="5" name="Afbeelding 4" descr="Afbeelding met binnen, tafel, gevuld, zitten&#10;&#10;Automatisch gegenereerde beschrijving">
            <a:extLst>
              <a:ext uri="{FF2B5EF4-FFF2-40B4-BE49-F238E27FC236}">
                <a16:creationId xmlns:a16="http://schemas.microsoft.com/office/drawing/2014/main" id="{F3B35823-0AD7-4D08-8E3E-FAEB633B0042}"/>
              </a:ext>
            </a:extLst>
          </p:cNvPr>
          <p:cNvPicPr>
            <a:picLocks noChangeAspect="1"/>
          </p:cNvPicPr>
          <p:nvPr/>
        </p:nvPicPr>
        <p:blipFill>
          <a:blip r:embed="rId4"/>
          <a:stretch>
            <a:fillRect/>
          </a:stretch>
        </p:blipFill>
        <p:spPr>
          <a:xfrm rot="262681">
            <a:off x="7896704" y="2987607"/>
            <a:ext cx="3719979" cy="2183742"/>
          </a:xfrm>
          <a:prstGeom prst="rect">
            <a:avLst/>
          </a:prstGeom>
        </p:spPr>
      </p:pic>
    </p:spTree>
    <p:extLst>
      <p:ext uri="{BB962C8B-B14F-4D97-AF65-F5344CB8AC3E}">
        <p14:creationId xmlns:p14="http://schemas.microsoft.com/office/powerpoint/2010/main" val="259750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213C-A570-6D47-AECE-7E6D195520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38" y="-900000"/>
            <a:ext cx="12188723" cy="6858000"/>
          </a:xfrm>
          <a:prstGeom prst="rect">
            <a:avLst/>
          </a:prstGeom>
        </p:spPr>
      </p:pic>
      <p:sp>
        <p:nvSpPr>
          <p:cNvPr id="4" name="TextBox 3">
            <a:extLst>
              <a:ext uri="{FF2B5EF4-FFF2-40B4-BE49-F238E27FC236}">
                <a16:creationId xmlns:a16="http://schemas.microsoft.com/office/drawing/2014/main" id="{23C8631A-AF9C-BA41-B7B5-70D5E10D3E1C}"/>
              </a:ext>
            </a:extLst>
          </p:cNvPr>
          <p:cNvSpPr txBox="1"/>
          <p:nvPr/>
        </p:nvSpPr>
        <p:spPr>
          <a:xfrm rot="21393091">
            <a:off x="309840" y="4588935"/>
            <a:ext cx="4477026" cy="897884"/>
          </a:xfrm>
          <a:prstGeom prst="rect">
            <a:avLst/>
          </a:prstGeom>
          <a:solidFill>
            <a:schemeClr val="bg1"/>
          </a:solidFill>
          <a:effectLst>
            <a:outerShdw blurRad="165100" dist="38100" dir="2700000" algn="tl" rotWithShape="0">
              <a:prstClr val="black">
                <a:alpha val="87000"/>
              </a:prstClr>
            </a:outerShdw>
          </a:effectLst>
        </p:spPr>
        <p:txBody>
          <a:bodyPr wrap="square" lIns="216000" tIns="216000" rIns="216000" bIns="216000" rtlCol="0">
            <a:spAutoFit/>
          </a:bodyPr>
          <a:lstStyle/>
          <a:p>
            <a:pPr algn="ctr"/>
            <a:r>
              <a:rPr lang="nl-NL" sz="3000" b="1" kern="0" dirty="0">
                <a:latin typeface="+mj-lt"/>
              </a:rPr>
              <a:t>Havenlogistiek</a:t>
            </a:r>
          </a:p>
        </p:txBody>
      </p:sp>
    </p:spTree>
    <p:extLst>
      <p:ext uri="{BB962C8B-B14F-4D97-AF65-F5344CB8AC3E}">
        <p14:creationId xmlns:p14="http://schemas.microsoft.com/office/powerpoint/2010/main" val="3161632366"/>
      </p:ext>
    </p:extLst>
  </p:cSld>
  <p:clrMapOvr>
    <a:masterClrMapping/>
  </p:clrMapOvr>
</p:sld>
</file>

<file path=ppt/theme/theme1.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095BBF60614640A6382A98A6922223" ma:contentTypeVersion="12" ma:contentTypeDescription="Een nieuw document maken." ma:contentTypeScope="" ma:versionID="6970917b3ab65814f66354b99e7b813e">
  <xsd:schema xmlns:xsd="http://www.w3.org/2001/XMLSchema" xmlns:xs="http://www.w3.org/2001/XMLSchema" xmlns:p="http://schemas.microsoft.com/office/2006/metadata/properties" xmlns:ns2="40fcaa1a-ac74-410f-95bc-20bbab667105" xmlns:ns3="16fe547f-eec1-4793-a1b6-34d56b9fc957" targetNamespace="http://schemas.microsoft.com/office/2006/metadata/properties" ma:root="true" ma:fieldsID="161da8165c54f22fbb4b72086bf3b743" ns2:_="" ns3:_="">
    <xsd:import namespace="40fcaa1a-ac74-410f-95bc-20bbab667105"/>
    <xsd:import namespace="16fe547f-eec1-4793-a1b6-34d56b9fc9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caa1a-ac74-410f-95bc-20bbab667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fe547f-eec1-4793-a1b6-34d56b9fc957"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78E5D-3305-4ED7-8205-8AA742CD7580}">
  <ds:schemaRefs>
    <ds:schemaRef ds:uri="http://schemas.microsoft.com/sharepoint/v3/contenttype/forms"/>
  </ds:schemaRefs>
</ds:datastoreItem>
</file>

<file path=customXml/itemProps2.xml><?xml version="1.0" encoding="utf-8"?>
<ds:datastoreItem xmlns:ds="http://schemas.openxmlformats.org/officeDocument/2006/customXml" ds:itemID="{92373CE3-59CD-448B-AD76-38DF72FF4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caa1a-ac74-410f-95bc-20bbab667105"/>
    <ds:schemaRef ds:uri="16fe547f-eec1-4793-a1b6-34d56b9fc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3FC7A6-A6F8-4BEA-B4C3-A55EE13F0F15}">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16fe547f-eec1-4793-a1b6-34d56b9fc957"/>
    <ds:schemaRef ds:uri="40fcaa1a-ac74-410f-95bc-20bbab6671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TotalTime>
  <Words>1954</Words>
  <Application>Microsoft Office PowerPoint</Application>
  <PresentationFormat>Breedbeeld</PresentationFormat>
  <Paragraphs>126</Paragraphs>
  <Slides>19</Slides>
  <Notes>18</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Myriad Pro</vt:lpstr>
      <vt:lpstr>Segoe UI</vt:lpstr>
      <vt:lpstr>Default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Poort</dc:creator>
  <cp:lastModifiedBy>Ilse Poort</cp:lastModifiedBy>
  <cp:revision>1</cp:revision>
  <dcterms:created xsi:type="dcterms:W3CDTF">2020-10-05T09:52:39Z</dcterms:created>
  <dcterms:modified xsi:type="dcterms:W3CDTF">2020-10-05T12:49:16Z</dcterms:modified>
</cp:coreProperties>
</file>