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1"/>
  </p:notesMasterIdLst>
  <p:handoutMasterIdLst>
    <p:handoutMasterId r:id="rId102"/>
  </p:handoutMasterIdLst>
  <p:sldIdLst>
    <p:sldId id="256" r:id="rId5"/>
    <p:sldId id="257" r:id="rId6"/>
    <p:sldId id="258" r:id="rId7"/>
    <p:sldId id="315" r:id="rId8"/>
    <p:sldId id="260" r:id="rId9"/>
    <p:sldId id="259" r:id="rId10"/>
    <p:sldId id="261" r:id="rId11"/>
    <p:sldId id="277" r:id="rId12"/>
    <p:sldId id="262" r:id="rId13"/>
    <p:sldId id="265" r:id="rId14"/>
    <p:sldId id="322" r:id="rId15"/>
    <p:sldId id="263" r:id="rId16"/>
    <p:sldId id="323" r:id="rId17"/>
    <p:sldId id="267" r:id="rId18"/>
    <p:sldId id="325" r:id="rId19"/>
    <p:sldId id="269" r:id="rId20"/>
    <p:sldId id="270" r:id="rId21"/>
    <p:sldId id="280" r:id="rId22"/>
    <p:sldId id="281" r:id="rId23"/>
    <p:sldId id="324" r:id="rId24"/>
    <p:sldId id="282" r:id="rId25"/>
    <p:sldId id="283" r:id="rId26"/>
    <p:sldId id="271" r:id="rId27"/>
    <p:sldId id="274" r:id="rId28"/>
    <p:sldId id="272" r:id="rId29"/>
    <p:sldId id="273" r:id="rId30"/>
    <p:sldId id="284" r:id="rId31"/>
    <p:sldId id="268" r:id="rId32"/>
    <p:sldId id="278" r:id="rId33"/>
    <p:sldId id="279" r:id="rId34"/>
    <p:sldId id="285" r:id="rId35"/>
    <p:sldId id="275" r:id="rId36"/>
    <p:sldId id="326" r:id="rId37"/>
    <p:sldId id="327" r:id="rId38"/>
    <p:sldId id="328" r:id="rId39"/>
    <p:sldId id="329" r:id="rId40"/>
    <p:sldId id="330" r:id="rId41"/>
    <p:sldId id="331" r:id="rId42"/>
    <p:sldId id="332" r:id="rId43"/>
    <p:sldId id="341" r:id="rId44"/>
    <p:sldId id="351" r:id="rId45"/>
    <p:sldId id="354" r:id="rId46"/>
    <p:sldId id="352" r:id="rId47"/>
    <p:sldId id="353" r:id="rId48"/>
    <p:sldId id="342" r:id="rId49"/>
    <p:sldId id="343" r:id="rId50"/>
    <p:sldId id="344" r:id="rId51"/>
    <p:sldId id="345" r:id="rId52"/>
    <p:sldId id="346" r:id="rId53"/>
    <p:sldId id="347" r:id="rId54"/>
    <p:sldId id="314" r:id="rId55"/>
    <p:sldId id="286" r:id="rId56"/>
    <p:sldId id="287" r:id="rId57"/>
    <p:sldId id="288" r:id="rId58"/>
    <p:sldId id="289" r:id="rId59"/>
    <p:sldId id="349" r:id="rId60"/>
    <p:sldId id="291" r:id="rId61"/>
    <p:sldId id="290" r:id="rId62"/>
    <p:sldId id="294" r:id="rId63"/>
    <p:sldId id="334" r:id="rId64"/>
    <p:sldId id="335" r:id="rId65"/>
    <p:sldId id="336" r:id="rId66"/>
    <p:sldId id="337" r:id="rId67"/>
    <p:sldId id="338" r:id="rId68"/>
    <p:sldId id="339" r:id="rId69"/>
    <p:sldId id="340" r:id="rId70"/>
    <p:sldId id="292" r:id="rId71"/>
    <p:sldId id="293" r:id="rId72"/>
    <p:sldId id="296" r:id="rId73"/>
    <p:sldId id="297" r:id="rId74"/>
    <p:sldId id="298" r:id="rId75"/>
    <p:sldId id="300" r:id="rId76"/>
    <p:sldId id="301" r:id="rId77"/>
    <p:sldId id="299" r:id="rId78"/>
    <p:sldId id="303" r:id="rId79"/>
    <p:sldId id="302" r:id="rId80"/>
    <p:sldId id="304" r:id="rId81"/>
    <p:sldId id="305" r:id="rId82"/>
    <p:sldId id="306" r:id="rId83"/>
    <p:sldId id="307" r:id="rId84"/>
    <p:sldId id="308" r:id="rId85"/>
    <p:sldId id="309" r:id="rId86"/>
    <p:sldId id="310" r:id="rId87"/>
    <p:sldId id="311" r:id="rId88"/>
    <p:sldId id="312" r:id="rId89"/>
    <p:sldId id="295" r:id="rId90"/>
    <p:sldId id="276" r:id="rId91"/>
    <p:sldId id="350" r:id="rId92"/>
    <p:sldId id="333" r:id="rId93"/>
    <p:sldId id="316" r:id="rId94"/>
    <p:sldId id="317" r:id="rId95"/>
    <p:sldId id="318" r:id="rId96"/>
    <p:sldId id="319" r:id="rId97"/>
    <p:sldId id="313" r:id="rId98"/>
    <p:sldId id="266" r:id="rId99"/>
    <p:sldId id="321" r:id="rId10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rmes"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56" autoAdjust="0"/>
    <p:restoredTop sz="94737"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tableStyles" Target="tableStyles.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7AE799-0188-4F8D-B8D5-1EB34D70359A}" type="datetimeFigureOut">
              <a:rPr lang="nl-NL" smtClean="0"/>
              <a:pPr/>
              <a:t>8-3-2013</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9C6D8D-459A-4443-8D3C-71F5066C1F07}" type="slidenum">
              <a:rPr lang="nl-NL" smtClean="0"/>
              <a:pPr/>
              <a:t>‹nr.›</a:t>
            </a:fld>
            <a:endParaRPr lang="nl-NL"/>
          </a:p>
        </p:txBody>
      </p:sp>
    </p:spTree>
    <p:extLst>
      <p:ext uri="{BB962C8B-B14F-4D97-AF65-F5344CB8AC3E}">
        <p14:creationId xmlns:p14="http://schemas.microsoft.com/office/powerpoint/2010/main" val="98433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4E8EE-9A95-4255-89E3-3044E0D40894}" type="datetimeFigureOut">
              <a:rPr lang="nl-NL" smtClean="0"/>
              <a:pPr/>
              <a:t>8-3-2013</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3F894D-7092-4912-9C54-FE09755FC8EB}" type="slidenum">
              <a:rPr lang="nl-NL" smtClean="0"/>
              <a:pPr/>
              <a:t>‹nr.›</a:t>
            </a:fld>
            <a:endParaRPr lang="nl-NL"/>
          </a:p>
        </p:txBody>
      </p:sp>
    </p:spTree>
    <p:extLst>
      <p:ext uri="{BB962C8B-B14F-4D97-AF65-F5344CB8AC3E}">
        <p14:creationId xmlns:p14="http://schemas.microsoft.com/office/powerpoint/2010/main" val="1564137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14</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9</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16</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10</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17</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18</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19</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23</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14</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24</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25</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16</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26</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err="1" smtClean="0"/>
              <a:t>Strat</a:t>
            </a:r>
            <a:r>
              <a:rPr lang="nl-NL" dirty="0" smtClean="0"/>
              <a:t> Keuze A1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34</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35</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34</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36</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37</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Entrepot</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38</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err="1" smtClean="0"/>
              <a:t>Strat</a:t>
            </a:r>
            <a:r>
              <a:rPr lang="nl-NL" dirty="0" smtClean="0"/>
              <a:t> Keuze A2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39</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41</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4</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43</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44</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41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45</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42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46</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43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47</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48</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Entrepot</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49</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err="1" smtClean="0"/>
              <a:t>Strat</a:t>
            </a:r>
            <a:r>
              <a:rPr lang="nl-NL" dirty="0" smtClean="0"/>
              <a:t> Keuze A3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50</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C1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52</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18</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53</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19</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54</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20</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55</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56</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4</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57</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AV</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58</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22</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59</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36</a:t>
            </a:r>
          </a:p>
        </p:txBody>
      </p:sp>
      <p:sp>
        <p:nvSpPr>
          <p:cNvPr id="4" name="Slide Number Placeholder 3"/>
          <p:cNvSpPr>
            <a:spLocks noGrp="1"/>
          </p:cNvSpPr>
          <p:nvPr>
            <p:ph type="sldNum" sz="quarter" idx="10"/>
          </p:nvPr>
        </p:nvSpPr>
        <p:spPr/>
        <p:txBody>
          <a:bodyPr/>
          <a:lstStyle/>
          <a:p>
            <a:fld id="{D33F894D-7092-4912-9C54-FE09755FC8EB}" type="slidenum">
              <a:rPr lang="nl-NL" smtClean="0"/>
              <a:pPr/>
              <a:t>61</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37</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62</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38</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63</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39</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64</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40</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65</a:t>
            </a:fld>
            <a:endParaRPr lang="nl-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AV</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66</a:t>
            </a:fld>
            <a:endParaRPr lang="nl-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D</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67</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a:t>
            </a:fld>
            <a:endParaRPr lang="nl-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D</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68</a:t>
            </a:fld>
            <a:endParaRPr lang="nl-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23</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69</a:t>
            </a:fld>
            <a:endParaRPr lang="nl-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4</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70</a:t>
            </a:fld>
            <a:endParaRPr lang="nl-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25</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71</a:t>
            </a:fld>
            <a:endParaRPr lang="nl-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E</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73</a:t>
            </a:fld>
            <a:endParaRPr lang="nl-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E</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74</a:t>
            </a:fld>
            <a:endParaRPr lang="nl-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26</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75</a:t>
            </a:fld>
            <a:endParaRPr lang="nl-NL"/>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27</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76</a:t>
            </a:fld>
            <a:endParaRPr lang="nl-NL"/>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28</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78</a:t>
            </a:fld>
            <a:endParaRPr lang="nl-NL"/>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F</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82</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6</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8</a:t>
            </a:fld>
            <a:endParaRPr lang="nl-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30</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83</a:t>
            </a:fld>
            <a:endParaRPr lang="nl-NL"/>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31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84</a:t>
            </a:fld>
            <a:endParaRPr lang="nl-NL"/>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TI</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85</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7</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9</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Vraag 8</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10</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A1</a:t>
            </a:r>
            <a:endParaRPr lang="nl-NL" dirty="0"/>
          </a:p>
        </p:txBody>
      </p:sp>
      <p:sp>
        <p:nvSpPr>
          <p:cNvPr id="4" name="Slide Number Placeholder 3"/>
          <p:cNvSpPr>
            <a:spLocks noGrp="1"/>
          </p:cNvSpPr>
          <p:nvPr>
            <p:ph type="sldNum" sz="quarter" idx="10"/>
          </p:nvPr>
        </p:nvSpPr>
        <p:spPr/>
        <p:txBody>
          <a:bodyPr/>
          <a:lstStyle/>
          <a:p>
            <a:fld id="{D33F894D-7092-4912-9C54-FE09755FC8EB}" type="slidenum">
              <a:rPr lang="nl-NL" smtClean="0"/>
              <a:pPr/>
              <a:t>12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2E0068DB-7026-413C-8A3C-35A5CD28B71E}" type="datetime1">
              <a:rPr lang="nl-NL" smtClean="0"/>
              <a:pPr/>
              <a:t>8-3-2013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FAAB91F0-3860-4A88-BC12-814B935A8AE3}" type="datetime1">
              <a:rPr lang="nl-NL" smtClean="0"/>
              <a:pPr/>
              <a:t>8-3-2013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7F260A69-E83C-41F4-AB3E-B78FFA9EACC8}" type="datetime1">
              <a:rPr lang="nl-NL" smtClean="0"/>
              <a:pPr/>
              <a:t>8-3-2013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63A22BF5-0DA6-413C-8153-4BDBD0DACBD6}" type="datetime1">
              <a:rPr lang="nl-NL" smtClean="0"/>
              <a:pPr/>
              <a:t>8-3-2013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CB684-B902-4B56-9205-0834A07304DB}" type="datetime1">
              <a:rPr lang="nl-NL" smtClean="0"/>
              <a:pPr/>
              <a:t>8-3-2013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D2F5EFAF-CCCC-4D6C-9AB3-E378E6CED9B5}" type="datetime1">
              <a:rPr lang="nl-NL" smtClean="0"/>
              <a:pPr/>
              <a:t>8-3-2013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2AEC22EE-8016-4AE5-BEF9-009FE24B9C57}" type="datetime1">
              <a:rPr lang="nl-NL" smtClean="0"/>
              <a:pPr/>
              <a:t>8-3-2013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D7FC3019-2DB7-44BE-9B63-757D9BC21F06}" type="datetime1">
              <a:rPr lang="nl-NL" smtClean="0"/>
              <a:pPr/>
              <a:t>8-3-2013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7B4BF-7E7D-42E2-9140-9F77740038DB}" type="datetime1">
              <a:rPr lang="nl-NL" smtClean="0"/>
              <a:pPr/>
              <a:t>8-3-2013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327E5-741B-4E93-85A8-CF1D0DC18E18}" type="datetime1">
              <a:rPr lang="nl-NL" smtClean="0"/>
              <a:pPr/>
              <a:t>8-3-2013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EC47E-575C-4640-A681-B0B201D489D0}" type="datetime1">
              <a:rPr lang="nl-NL" smtClean="0"/>
              <a:pPr/>
              <a:t>8-3-2013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35515-09B3-4887-AAA4-7699F3EE42DC}" type="datetime1">
              <a:rPr lang="nl-NL" smtClean="0"/>
              <a:pPr/>
              <a:t>8-3-2013</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1AD8B-0493-4FB7-A95F-9CDD0ED9265E}" type="slidenum">
              <a:rPr lang="nl-NL" smtClean="0"/>
              <a:pPr/>
              <a:t>‹nr.›</a:t>
            </a:fld>
            <a:endParaRPr lang="nl-NL" dirty="0"/>
          </a:p>
        </p:txBody>
      </p:sp>
      <p:pic>
        <p:nvPicPr>
          <p:cNvPr id="8" name="Picture 7" descr="logo_processimprov_rgb_pc_50.jpg"/>
          <p:cNvPicPr>
            <a:picLocks noChangeAspect="1"/>
          </p:cNvPicPr>
          <p:nvPr userDrawn="1"/>
        </p:nvPicPr>
        <p:blipFill>
          <a:blip r:embed="rId13" cstate="print"/>
          <a:stretch>
            <a:fillRect/>
          </a:stretch>
        </p:blipFill>
        <p:spPr>
          <a:xfrm>
            <a:off x="179512" y="188640"/>
            <a:ext cx="2737104" cy="377952"/>
          </a:xfrm>
          <a:prstGeom prst="rect">
            <a:avLst/>
          </a:prstGeom>
        </p:spPr>
      </p:pic>
      <p:pic>
        <p:nvPicPr>
          <p:cNvPr id="9" name="Picture 8" descr="Trade%20Facilitation%20logo.gif"/>
          <p:cNvPicPr>
            <a:picLocks noChangeAspect="1"/>
          </p:cNvPicPr>
          <p:nvPr userDrawn="1"/>
        </p:nvPicPr>
        <p:blipFill>
          <a:blip r:embed="rId14" cstate="print"/>
          <a:stretch>
            <a:fillRect/>
          </a:stretch>
        </p:blipFill>
        <p:spPr>
          <a:xfrm>
            <a:off x="7596336" y="65187"/>
            <a:ext cx="1466850" cy="7715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95.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14.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slide" Target="slide8.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8.xml"/></Relationships>
</file>

<file path=ppt/slides/_rels/slide2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slide" Target="slide3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36.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8.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43.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45.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47.xml"/></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50.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59.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68.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56.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5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4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5.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notesSlide" Target="../notesSlides/notesSlide4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62.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63.xml.rels><?xml version="1.0" encoding="UTF-8" standalone="yes"?>
<Relationships xmlns="http://schemas.openxmlformats.org/package/2006/relationships"><Relationship Id="rId3" Type="http://schemas.openxmlformats.org/officeDocument/2006/relationships/slide" Target="slide64.xml"/><Relationship Id="rId2" Type="http://schemas.openxmlformats.org/officeDocument/2006/relationships/notesSlide" Target="../notesSlides/notesSlide4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68.xml"/></Relationships>
</file>

<file path=ppt/slides/_rels/slide64.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65.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4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6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9.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notesSlide" Target="../notesSlides/notesSlide5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notesSlide" Target="../notesSlides/notesSlide5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71.xml.rels><?xml version="1.0" encoding="UTF-8" standalone="yes"?>
<Relationships xmlns="http://schemas.openxmlformats.org/package/2006/relationships"><Relationship Id="rId3" Type="http://schemas.openxmlformats.org/officeDocument/2006/relationships/slide" Target="slide72.xml"/><Relationship Id="rId2" Type="http://schemas.openxmlformats.org/officeDocument/2006/relationships/notesSlide" Target="../notesSlides/notesSlide5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4.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notesSlide" Target="../notesSlides/notesSlide5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29.xml"/></Relationships>
</file>

<file path=ppt/slides/_rels/slide75.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notesSlide" Target="../notesSlides/notesSlide5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76.xml.rels><?xml version="1.0" encoding="UTF-8" standalone="yes"?>
<Relationships xmlns="http://schemas.openxmlformats.org/package/2006/relationships"><Relationship Id="rId3" Type="http://schemas.openxmlformats.org/officeDocument/2006/relationships/slide" Target="slide77.xml"/><Relationship Id="rId2" Type="http://schemas.openxmlformats.org/officeDocument/2006/relationships/notesSlide" Target="../notesSlides/notesSlide5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29.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8.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slide" Target="slide79.xml"/><Relationship Id="rId2" Type="http://schemas.openxmlformats.org/officeDocument/2006/relationships/notesSlide" Target="../notesSlides/notesSlide5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79.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slide" Target="slide8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5.xml"/></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2.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notesSlide" Target="../notesSlides/notesSlide5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83.xml.rels><?xml version="1.0" encoding="UTF-8" standalone="yes"?>
<Relationships xmlns="http://schemas.openxmlformats.org/package/2006/relationships"><Relationship Id="rId3" Type="http://schemas.openxmlformats.org/officeDocument/2006/relationships/slide" Target="slide84.xml"/><Relationship Id="rId2" Type="http://schemas.openxmlformats.org/officeDocument/2006/relationships/notesSlide" Target="../notesSlides/notesSlide6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84.xml.rels><?xml version="1.0" encoding="UTF-8" standalone="yes"?>
<Relationships xmlns="http://schemas.openxmlformats.org/package/2006/relationships"><Relationship Id="rId3" Type="http://schemas.openxmlformats.org/officeDocument/2006/relationships/slide" Target="slide85.xml"/><Relationship Id="rId2" Type="http://schemas.openxmlformats.org/officeDocument/2006/relationships/notesSlide" Target="../notesSlides/notesSlide6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87.xml"/></Relationships>
</file>

<file path=ppt/slides/_rels/slide85.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notesSlide" Target="../notesSlides/notesSlide6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slide" Target="slide9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8.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slide" Target="slide9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21.xml"/></Relationships>
</file>

<file path=ppt/slides/_rels/slide90.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slide" Target="slide9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slide" Target="slide93.xml"/></Relationships>
</file>

<file path=ppt/slides/_rels/slide9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0.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0.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6.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6.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1772816"/>
            <a:ext cx="6400800" cy="1752600"/>
          </a:xfrm>
        </p:spPr>
        <p:txBody>
          <a:bodyPr/>
          <a:lstStyle/>
          <a:p>
            <a:r>
              <a:rPr lang="nl-NL" dirty="0" smtClean="0"/>
              <a:t>A </a:t>
            </a:r>
            <a:r>
              <a:rPr lang="nl-NL" dirty="0" err="1" smtClean="0"/>
              <a:t>Strategic</a:t>
            </a:r>
            <a:r>
              <a:rPr lang="nl-NL" dirty="0" smtClean="0"/>
              <a:t> </a:t>
            </a:r>
            <a:r>
              <a:rPr lang="nl-NL" dirty="0" err="1" smtClean="0"/>
              <a:t>Approach</a:t>
            </a:r>
            <a:r>
              <a:rPr lang="nl-NL" dirty="0"/>
              <a:t> </a:t>
            </a:r>
            <a:r>
              <a:rPr lang="nl-NL" dirty="0" smtClean="0"/>
              <a:t>on</a:t>
            </a:r>
          </a:p>
          <a:p>
            <a:r>
              <a:rPr lang="nl-NL" dirty="0" smtClean="0"/>
              <a:t>International Trade &amp; Customs</a:t>
            </a:r>
            <a:endParaRPr lang="nl-NL" dirty="0"/>
          </a:p>
        </p:txBody>
      </p:sp>
      <p:sp>
        <p:nvSpPr>
          <p:cNvPr id="4" name="Subtitle 2"/>
          <p:cNvSpPr txBox="1">
            <a:spLocks/>
          </p:cNvSpPr>
          <p:nvPr/>
        </p:nvSpPr>
        <p:spPr>
          <a:xfrm>
            <a:off x="1619672" y="4484712"/>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0" i="0" u="none" strike="noStrike" kern="1200" cap="none" spc="0" normalizeH="0" baseline="0" noProof="0" dirty="0" err="1" smtClean="0">
                <a:ln>
                  <a:noFill/>
                </a:ln>
                <a:solidFill>
                  <a:schemeClr val="tx1">
                    <a:tint val="75000"/>
                  </a:schemeClr>
                </a:solidFill>
                <a:effectLst/>
                <a:uLnTx/>
                <a:uFillTx/>
                <a:latin typeface="+mn-lt"/>
                <a:ea typeface="+mn-ea"/>
                <a:cs typeface="+mn-cs"/>
              </a:rPr>
              <a:t>How</a:t>
            </a:r>
            <a:r>
              <a:rPr kumimoji="0" lang="nl-NL" sz="3200" b="0" i="0" u="none" strike="noStrike" kern="1200" cap="none" spc="0" normalizeH="0" baseline="0" noProof="0" dirty="0" smtClean="0">
                <a:ln>
                  <a:noFill/>
                </a:ln>
                <a:solidFill>
                  <a:schemeClr val="tx1">
                    <a:tint val="75000"/>
                  </a:schemeClr>
                </a:solidFill>
                <a:effectLst/>
                <a:uLnTx/>
                <a:uFillTx/>
                <a:latin typeface="+mn-lt"/>
                <a:ea typeface="+mn-ea"/>
                <a:cs typeface="+mn-cs"/>
              </a:rPr>
              <a:t> to </a:t>
            </a:r>
            <a:r>
              <a:rPr kumimoji="0" lang="nl-NL" sz="3200" b="0" i="0" u="none" strike="noStrike" kern="1200" cap="none" spc="0" normalizeH="0" baseline="0" noProof="0" dirty="0" err="1" smtClean="0">
                <a:ln>
                  <a:noFill/>
                </a:ln>
                <a:solidFill>
                  <a:schemeClr val="tx1">
                    <a:tint val="75000"/>
                  </a:schemeClr>
                </a:solidFill>
                <a:effectLst/>
                <a:uLnTx/>
                <a:uFillTx/>
                <a:latin typeface="+mn-lt"/>
                <a:ea typeface="+mn-ea"/>
                <a:cs typeface="+mn-cs"/>
              </a:rPr>
              <a:t>optimize</a:t>
            </a:r>
            <a:r>
              <a:rPr kumimoji="0" lang="nl-NL"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nl-NL" sz="3200" b="0" i="0" u="none" strike="noStrike" kern="1200" cap="none" spc="0" normalizeH="0" baseline="0" noProof="0" dirty="0" err="1" smtClean="0">
                <a:ln>
                  <a:noFill/>
                </a:ln>
                <a:solidFill>
                  <a:schemeClr val="tx1">
                    <a:tint val="75000"/>
                  </a:schemeClr>
                </a:solidFill>
                <a:effectLst/>
                <a:uLnTx/>
                <a:uFillTx/>
                <a:latin typeface="+mn-lt"/>
                <a:ea typeface="+mn-ea"/>
                <a:cs typeface="+mn-cs"/>
              </a:rPr>
              <a:t>your</a:t>
            </a:r>
            <a:r>
              <a:rPr kumimoji="0" lang="nl-NL" sz="3200" b="0" i="0" u="none" strike="noStrike" kern="1200" cap="none" spc="0" normalizeH="0" noProof="0" dirty="0" smtClean="0">
                <a:ln>
                  <a:noFill/>
                </a:ln>
                <a:solidFill>
                  <a:schemeClr val="tx1">
                    <a:tint val="75000"/>
                  </a:schemeClr>
                </a:solidFill>
                <a:effectLst/>
                <a:uLnTx/>
                <a:uFillTx/>
                <a:latin typeface="+mn-lt"/>
                <a:ea typeface="+mn-ea"/>
                <a:cs typeface="+mn-cs"/>
              </a:rPr>
              <a:t> </a:t>
            </a:r>
            <a:r>
              <a:rPr kumimoji="0" lang="nl-NL" sz="3200" b="0" i="0" u="none" strike="noStrike" kern="1200" cap="none" spc="0" normalizeH="0" noProof="0" dirty="0" err="1" smtClean="0">
                <a:ln>
                  <a:noFill/>
                </a:ln>
                <a:solidFill>
                  <a:schemeClr val="tx1">
                    <a:tint val="75000"/>
                  </a:schemeClr>
                </a:solidFill>
                <a:effectLst/>
                <a:uLnTx/>
                <a:uFillTx/>
                <a:latin typeface="+mn-lt"/>
                <a:ea typeface="+mn-ea"/>
                <a:cs typeface="+mn-cs"/>
              </a:rPr>
              <a:t>financial</a:t>
            </a:r>
            <a:r>
              <a:rPr kumimoji="0" lang="nl-NL" sz="3200" b="0" i="0" u="none" strike="noStrike" kern="1200" cap="none" spc="0" normalizeH="0" noProof="0" dirty="0" smtClean="0">
                <a:ln>
                  <a:noFill/>
                </a:ln>
                <a:solidFill>
                  <a:schemeClr val="tx1">
                    <a:tint val="75000"/>
                  </a:schemeClr>
                </a:solidFill>
                <a:effectLst/>
                <a:uLnTx/>
                <a:uFillTx/>
                <a:latin typeface="+mn-lt"/>
                <a:ea typeface="+mn-ea"/>
                <a:cs typeface="+mn-cs"/>
              </a:rPr>
              <a:t> and </a:t>
            </a:r>
            <a:r>
              <a:rPr kumimoji="0" lang="nl-NL" sz="3200" b="0" i="0" u="none" strike="noStrike" kern="1200" cap="none" spc="0" normalizeH="0" noProof="0" dirty="0" err="1" smtClean="0">
                <a:ln>
                  <a:noFill/>
                </a:ln>
                <a:solidFill>
                  <a:schemeClr val="tx1">
                    <a:tint val="75000"/>
                  </a:schemeClr>
                </a:solidFill>
                <a:effectLst/>
                <a:uLnTx/>
                <a:uFillTx/>
                <a:latin typeface="+mn-lt"/>
                <a:ea typeface="+mn-ea"/>
                <a:cs typeface="+mn-cs"/>
              </a:rPr>
              <a:t>operational</a:t>
            </a:r>
            <a:r>
              <a:rPr kumimoji="0" lang="nl-NL" sz="3200" b="0" i="0" u="none" strike="noStrike" kern="1200" cap="none" spc="0" normalizeH="0" noProof="0" dirty="0" smtClean="0">
                <a:ln>
                  <a:noFill/>
                </a:ln>
                <a:solidFill>
                  <a:schemeClr val="tx1">
                    <a:tint val="75000"/>
                  </a:schemeClr>
                </a:solidFill>
                <a:effectLst/>
                <a:uLnTx/>
                <a:uFillTx/>
                <a:latin typeface="+mn-lt"/>
                <a:ea typeface="+mn-ea"/>
                <a:cs typeface="+mn-cs"/>
              </a:rPr>
              <a:t> </a:t>
            </a:r>
            <a:r>
              <a:rPr kumimoji="0" lang="nl-NL" sz="3200" b="0" i="0" u="none" strike="noStrike" kern="1200" cap="none" spc="0" normalizeH="0" noProof="0" dirty="0" err="1" smtClean="0">
                <a:ln>
                  <a:noFill/>
                </a:ln>
                <a:solidFill>
                  <a:schemeClr val="tx1">
                    <a:tint val="75000"/>
                  </a:schemeClr>
                </a:solidFill>
                <a:effectLst/>
                <a:uLnTx/>
                <a:uFillTx/>
                <a:latin typeface="+mn-lt"/>
                <a:ea typeface="+mn-ea"/>
                <a:cs typeface="+mn-cs"/>
              </a:rPr>
              <a:t>position</a:t>
            </a:r>
            <a:r>
              <a:rPr kumimoji="0" lang="nl-NL" sz="3200" b="0" i="0" u="none" strike="noStrike" kern="1200" cap="none" spc="0" normalizeH="0" noProof="0" dirty="0" smtClean="0">
                <a:ln>
                  <a:noFill/>
                </a:ln>
                <a:solidFill>
                  <a:schemeClr val="tx1">
                    <a:tint val="75000"/>
                  </a:schemeClr>
                </a:solidFill>
                <a:effectLst/>
                <a:uLnTx/>
                <a:uFillTx/>
                <a:latin typeface="+mn-lt"/>
                <a:ea typeface="+mn-ea"/>
                <a:cs typeface="+mn-cs"/>
              </a:rPr>
              <a:t> in </a:t>
            </a:r>
            <a:r>
              <a:rPr kumimoji="0" lang="nl-NL" sz="3200" b="0" i="0" u="none" strike="noStrike" kern="1200" cap="none" spc="0" normalizeH="0" noProof="0" dirty="0" err="1" smtClean="0">
                <a:ln>
                  <a:noFill/>
                </a:ln>
                <a:solidFill>
                  <a:schemeClr val="tx1">
                    <a:tint val="75000"/>
                  </a:schemeClr>
                </a:solidFill>
                <a:effectLst/>
                <a:uLnTx/>
                <a:uFillTx/>
                <a:latin typeface="+mn-lt"/>
                <a:ea typeface="+mn-ea"/>
                <a:cs typeface="+mn-cs"/>
              </a:rPr>
              <a:t>th</a:t>
            </a:r>
            <a:r>
              <a:rPr lang="nl-NL" sz="3200" dirty="0" smtClean="0">
                <a:solidFill>
                  <a:schemeClr val="tx1">
                    <a:tint val="75000"/>
                  </a:schemeClr>
                </a:solidFill>
              </a:rPr>
              <a:t>e </a:t>
            </a:r>
            <a:r>
              <a:rPr lang="nl-NL" sz="3200" dirty="0" err="1" smtClean="0">
                <a:solidFill>
                  <a:schemeClr val="tx1">
                    <a:tint val="75000"/>
                  </a:schemeClr>
                </a:solidFill>
              </a:rPr>
              <a:t>market</a:t>
            </a:r>
            <a:r>
              <a:rPr lang="nl-NL" sz="3200" dirty="0" smtClean="0">
                <a:solidFill>
                  <a:schemeClr val="tx1">
                    <a:tint val="75000"/>
                  </a:schemeClr>
                </a:solidFill>
              </a:rPr>
              <a:t>?</a:t>
            </a:r>
            <a:endParaRPr kumimoji="0" lang="nl-NL"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2051" name="Picture 3" descr="C:\Documents and Settings\s.hermes\Local Settings\Temporary Internet Files\Content.IE5\CNV00UXX\MC900432684[1].png">
            <a:hlinkClick r:id="rId2" action="ppaction://hlinksldjump"/>
          </p:cNvPr>
          <p:cNvPicPr>
            <a:picLocks noChangeAspect="1" noChangeArrowheads="1"/>
          </p:cNvPicPr>
          <p:nvPr/>
        </p:nvPicPr>
        <p:blipFill>
          <a:blip r:embed="rId3" cstate="print"/>
          <a:srcRect/>
          <a:stretch>
            <a:fillRect/>
          </a:stretch>
        </p:blipFill>
        <p:spPr bwMode="auto">
          <a:xfrm>
            <a:off x="3779912" y="2996952"/>
            <a:ext cx="1368152" cy="1368152"/>
          </a:xfrm>
          <a:prstGeom prst="rect">
            <a:avLst/>
          </a:prstGeom>
          <a:noFill/>
        </p:spPr>
      </p:pic>
      <p:sp>
        <p:nvSpPr>
          <p:cNvPr id="8" name="TextBox 7"/>
          <p:cNvSpPr txBox="1"/>
          <p:nvPr/>
        </p:nvSpPr>
        <p:spPr>
          <a:xfrm>
            <a:off x="827584" y="6165304"/>
            <a:ext cx="1227195" cy="369332"/>
          </a:xfrm>
          <a:prstGeom prst="rect">
            <a:avLst/>
          </a:prstGeom>
          <a:noFill/>
        </p:spPr>
        <p:txBody>
          <a:bodyPr wrap="none" rtlCol="0">
            <a:spAutoFit/>
          </a:bodyPr>
          <a:lstStyle/>
          <a:p>
            <a:r>
              <a:rPr lang="nl-NL" dirty="0" err="1" smtClean="0"/>
              <a:t>Version</a:t>
            </a:r>
            <a:r>
              <a:rPr lang="nl-NL" dirty="0" smtClean="0"/>
              <a:t> 4.1</a:t>
            </a:r>
            <a:endParaRPr lang="nl-NL" dirty="0"/>
          </a:p>
        </p:txBody>
      </p:sp>
      <p:sp>
        <p:nvSpPr>
          <p:cNvPr id="6" name="Slide Number Placeholder 5"/>
          <p:cNvSpPr>
            <a:spLocks noGrp="1"/>
          </p:cNvSpPr>
          <p:nvPr>
            <p:ph type="sldNum" sz="quarter" idx="12"/>
          </p:nvPr>
        </p:nvSpPr>
        <p:spPr/>
        <p:txBody>
          <a:bodyPr/>
          <a:lstStyle/>
          <a:p>
            <a:fld id="{5D2EF543-E35D-4C08-8024-110C5877F452}" type="slidenum">
              <a:rPr lang="nl-NL" smtClean="0"/>
              <a:pPr/>
              <a:t>1</a:t>
            </a:fld>
            <a:endParaRPr lang="nl-NL"/>
          </a:p>
        </p:txBody>
      </p:sp>
      <p:pic>
        <p:nvPicPr>
          <p:cNvPr id="1026"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Betrekt u goederen van </a:t>
            </a:r>
          </a:p>
          <a:p>
            <a:pPr algn="ctr"/>
            <a:r>
              <a:rPr lang="nl-NL" sz="3600" dirty="0" smtClean="0"/>
              <a:t>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 </a:t>
            </a:r>
            <a:endParaRPr lang="nl-NL" sz="2000" dirty="0" smtClean="0"/>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p:txBody>
      </p:sp>
      <p:sp>
        <p:nvSpPr>
          <p:cNvPr id="6" name="TextBox 5"/>
          <p:cNvSpPr txBox="1"/>
          <p:nvPr/>
        </p:nvSpPr>
        <p:spPr>
          <a:xfrm>
            <a:off x="827584" y="1052736"/>
            <a:ext cx="897618" cy="369332"/>
          </a:xfrm>
          <a:prstGeom prst="rect">
            <a:avLst/>
          </a:prstGeom>
          <a:noFill/>
        </p:spPr>
        <p:txBody>
          <a:bodyPr wrap="none" rtlCol="0">
            <a:spAutoFit/>
          </a:bodyPr>
          <a:lstStyle/>
          <a:p>
            <a:r>
              <a:rPr lang="nl-NL" b="1" dirty="0" smtClean="0">
                <a:solidFill>
                  <a:schemeClr val="bg1"/>
                </a:solidFill>
              </a:rPr>
              <a:t>Vraag 8</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10</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A1</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11</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Importeur en/of Producent</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U bent importeur of producent met internationale handel en u importeert uw goederen van buiten de EU. </a:t>
            </a:r>
          </a:p>
          <a:p>
            <a:pPr marL="342900" indent="-342900" algn="ctr"/>
            <a:endParaRPr lang="nl-NL" sz="2000" dirty="0" smtClean="0"/>
          </a:p>
          <a:p>
            <a:pPr marL="342900" indent="-342900" algn="ctr"/>
            <a:r>
              <a:rPr lang="nl-NL" sz="2000" dirty="0" smtClean="0">
                <a:hlinkClick r:id="rId3" action="ppaction://hlinksldjump"/>
              </a:rPr>
              <a:t>Ga verder</a:t>
            </a:r>
            <a:endParaRPr lang="nl-NL" sz="2000" dirty="0" smtClean="0"/>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12</a:t>
            </a:fld>
            <a:endParaRPr lang="nl-NL"/>
          </a:p>
        </p:txBody>
      </p:sp>
      <p:pic>
        <p:nvPicPr>
          <p:cNvPr id="6"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A2</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13</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Veredelaar / </a:t>
            </a:r>
          </a:p>
          <a:p>
            <a:pPr algn="ctr"/>
            <a:r>
              <a:rPr lang="nl-NL" sz="3600" dirty="0" smtClean="0"/>
              <a:t>Logistiek Dienstverlener</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U bent veredelaar of logistiek dienstverlener en verricht toegevoegde waardeactiviteiten aan de goederen die u in uw beheer heeft. </a:t>
            </a:r>
          </a:p>
          <a:p>
            <a:pPr marL="342900" indent="-342900" algn="ctr"/>
            <a:endParaRPr lang="nl-NL" sz="2000" dirty="0" smtClean="0"/>
          </a:p>
          <a:p>
            <a:pPr marL="342900" indent="-342900" algn="ctr"/>
            <a:r>
              <a:rPr lang="nl-NL" sz="2000" dirty="0" smtClean="0">
                <a:hlinkClick r:id="rId3" action="ppaction://hlinksldjump"/>
              </a:rPr>
              <a:t>Ga verder</a:t>
            </a:r>
            <a:endParaRPr lang="nl-NL" sz="2000" dirty="0" smtClean="0"/>
          </a:p>
          <a:p>
            <a:pPr marL="342900" indent="-342900" algn="ctr"/>
            <a:endParaRPr lang="nl-NL" sz="2000" dirty="0" smtClean="0"/>
          </a:p>
          <a:p>
            <a:pPr marL="342900" indent="-342900" algn="ctr"/>
            <a:endParaRPr lang="nl-NL" sz="2000" dirty="0" smtClean="0"/>
          </a:p>
          <a:p>
            <a:pPr marL="342900" indent="-342900" algn="ctr"/>
            <a:endParaRPr lang="nl-NL" sz="2000" dirty="0" smtClean="0"/>
          </a:p>
        </p:txBody>
      </p:sp>
      <p:sp>
        <p:nvSpPr>
          <p:cNvPr id="10" name="Action Button: Home 9">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Slide Number Placeholder 8"/>
          <p:cNvSpPr>
            <a:spLocks noGrp="1"/>
          </p:cNvSpPr>
          <p:nvPr>
            <p:ph type="sldNum" sz="quarter" idx="12"/>
          </p:nvPr>
        </p:nvSpPr>
        <p:spPr/>
        <p:txBody>
          <a:bodyPr/>
          <a:lstStyle/>
          <a:p>
            <a:fld id="{5D2EF543-E35D-4C08-8024-110C5877F452}" type="slidenum">
              <a:rPr lang="nl-NL" smtClean="0"/>
              <a:pPr/>
              <a:t>14</a:t>
            </a:fld>
            <a:endParaRPr lang="nl-NL"/>
          </a:p>
        </p:txBody>
      </p:sp>
      <p:sp>
        <p:nvSpPr>
          <p:cNvPr id="13" name="Rectangle 12"/>
          <p:cNvSpPr/>
          <p:nvPr/>
        </p:nvSpPr>
        <p:spPr>
          <a:xfrm>
            <a:off x="6623720" y="4797152"/>
            <a:ext cx="2520280" cy="187220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smtClean="0">
                <a:solidFill>
                  <a:schemeClr val="tx1"/>
                </a:solidFill>
              </a:rPr>
              <a:t>Heeft uw klant een entiteit binnen de  EU? </a:t>
            </a:r>
          </a:p>
          <a:p>
            <a:endParaRPr lang="nl-NL" sz="1600" b="1" dirty="0" smtClean="0">
              <a:solidFill>
                <a:schemeClr val="tx1"/>
              </a:solidFill>
            </a:endParaRPr>
          </a:p>
          <a:p>
            <a:r>
              <a:rPr lang="nl-NL" sz="1600" b="1" dirty="0" smtClean="0">
                <a:solidFill>
                  <a:schemeClr val="tx1"/>
                </a:solidFill>
              </a:rPr>
              <a:t>Zo niet, overweeg dan gebruik te maken van een fiscaal vertegenwoordiger.</a:t>
            </a:r>
          </a:p>
        </p:txBody>
      </p:sp>
      <p:pic>
        <p:nvPicPr>
          <p:cNvPr id="7"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Overbodig deel?</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15</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de goederen die u in beheer heeft uitsluitend binnen de EU geproduceerd?</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UcPeriod"/>
            </a:pPr>
            <a:r>
              <a:rPr lang="nl-NL" sz="2000" dirty="0" smtClean="0">
                <a:hlinkClick r:id="rId3" action="ppaction://hlinksldjump"/>
              </a:rPr>
              <a:t>Ja (ga door naar Einde)</a:t>
            </a:r>
            <a:endParaRPr lang="nl-NL" sz="2000" dirty="0" smtClean="0"/>
          </a:p>
          <a:p>
            <a:pPr marL="342900" indent="-342900">
              <a:buAutoNum type="alphaUcPeriod"/>
            </a:pPr>
            <a:endParaRPr lang="nl-NL" sz="2000" dirty="0" smtClean="0"/>
          </a:p>
          <a:p>
            <a:pPr marL="342900" indent="-342900">
              <a:buAutoNum type="alphaUcPeriod"/>
            </a:pPr>
            <a:r>
              <a:rPr lang="nl-NL" sz="2000" dirty="0" smtClean="0">
                <a:hlinkClick r:id="rId4" action="ppaction://hlinksldjump"/>
              </a:rPr>
              <a:t>Nee (ga door naar vraag 12)</a:t>
            </a:r>
            <a:endParaRPr lang="nl-NL" sz="2000" dirty="0" smtClean="0"/>
          </a:p>
        </p:txBody>
      </p:sp>
      <p:sp>
        <p:nvSpPr>
          <p:cNvPr id="6" name="TextBox 5"/>
          <p:cNvSpPr txBox="1"/>
          <p:nvPr/>
        </p:nvSpPr>
        <p:spPr>
          <a:xfrm>
            <a:off x="827584" y="980728"/>
            <a:ext cx="897618" cy="369332"/>
          </a:xfrm>
          <a:prstGeom prst="rect">
            <a:avLst/>
          </a:prstGeom>
          <a:noFill/>
        </p:spPr>
        <p:txBody>
          <a:bodyPr wrap="none" rtlCol="0">
            <a:spAutoFit/>
          </a:bodyPr>
          <a:lstStyle/>
          <a:p>
            <a:r>
              <a:rPr lang="nl-NL" b="1" dirty="0" smtClean="0">
                <a:solidFill>
                  <a:schemeClr val="bg1"/>
                </a:solidFill>
              </a:rPr>
              <a:t>Vraag 9</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16</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de goederen allemaal vrijgemaakt?</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AutoNum type="alphaUcPeriod"/>
            </a:pPr>
            <a:r>
              <a:rPr lang="nl-NL" sz="2000" dirty="0" smtClean="0">
                <a:hlinkClick r:id="rId3" action="ppaction://hlinksldjump"/>
              </a:rPr>
              <a:t>Ja (ga door naar vraag 11)</a:t>
            </a:r>
            <a:endParaRPr lang="nl-NL" sz="2000" dirty="0" smtClean="0"/>
          </a:p>
          <a:p>
            <a:pPr marL="342900" indent="-342900">
              <a:buFontTx/>
              <a:buAutoNum type="alphaUcPeriod"/>
            </a:pPr>
            <a:endParaRPr lang="nl-NL" sz="2000" dirty="0" smtClean="0"/>
          </a:p>
          <a:p>
            <a:pPr marL="342900" indent="-342900">
              <a:buAutoNum type="alphaUcPeriod"/>
            </a:pPr>
            <a:r>
              <a:rPr lang="nl-NL" sz="2000" dirty="0" smtClean="0">
                <a:hlinkClick r:id="rId4" action="ppaction://hlinksldjump"/>
              </a:rPr>
              <a:t>Nee (ga door naar deel A2)</a:t>
            </a:r>
            <a:endParaRPr lang="nl-NL" sz="2000" dirty="0" smtClean="0"/>
          </a:p>
          <a:p>
            <a:pPr marL="342900" indent="-342900">
              <a:buAutoNum type="alphaUcPeriod"/>
            </a:pPr>
            <a:endParaRPr lang="nl-NL" sz="2000" dirty="0" smtClean="0"/>
          </a:p>
        </p:txBody>
      </p:sp>
      <p:sp>
        <p:nvSpPr>
          <p:cNvPr id="6" name="TextBox 5"/>
          <p:cNvSpPr txBox="1"/>
          <p:nvPr/>
        </p:nvSpPr>
        <p:spPr>
          <a:xfrm>
            <a:off x="827584" y="980728"/>
            <a:ext cx="1014637" cy="369332"/>
          </a:xfrm>
          <a:prstGeom prst="rect">
            <a:avLst/>
          </a:prstGeom>
          <a:noFill/>
        </p:spPr>
        <p:txBody>
          <a:bodyPr wrap="none" rtlCol="0">
            <a:spAutoFit/>
          </a:bodyPr>
          <a:lstStyle/>
          <a:p>
            <a:r>
              <a:rPr lang="nl-NL" b="1" dirty="0" smtClean="0">
                <a:solidFill>
                  <a:schemeClr val="bg1"/>
                </a:solidFill>
              </a:rPr>
              <a:t>Vraag 10</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17</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Betrekt  u goederen met een oorsprong buiten de EU?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UcPeriod"/>
            </a:pPr>
            <a:r>
              <a:rPr lang="nl-NL" sz="2000" dirty="0" smtClean="0">
                <a:hlinkClick r:id="rId3" action="ppaction://hlinksldjump"/>
              </a:rPr>
              <a:t>Ja (ga door naar vraag 12)</a:t>
            </a:r>
            <a:endParaRPr lang="nl-NL" sz="2000" dirty="0" smtClean="0"/>
          </a:p>
          <a:p>
            <a:pPr marL="342900" indent="-342900">
              <a:buAutoNum type="alphaUcPeriod"/>
            </a:pPr>
            <a:endParaRPr lang="nl-NL" sz="2000" dirty="0" smtClean="0"/>
          </a:p>
          <a:p>
            <a:pPr marL="342900" indent="-342900">
              <a:buAutoNum type="alphaUcPeriod"/>
            </a:pPr>
            <a:r>
              <a:rPr lang="nl-NL" sz="2000" dirty="0" smtClean="0">
                <a:hlinkClick r:id="rId4" action="ppaction://hlinksldjump"/>
              </a:rPr>
              <a:t>Nee (ga naar einde)</a:t>
            </a:r>
            <a:endParaRPr lang="nl-NL" sz="2000" dirty="0" smtClean="0"/>
          </a:p>
        </p:txBody>
      </p:sp>
      <p:sp>
        <p:nvSpPr>
          <p:cNvPr id="6" name="TextBox 5"/>
          <p:cNvSpPr txBox="1"/>
          <p:nvPr/>
        </p:nvSpPr>
        <p:spPr>
          <a:xfrm>
            <a:off x="827584" y="980728"/>
            <a:ext cx="1014637" cy="369332"/>
          </a:xfrm>
          <a:prstGeom prst="rect">
            <a:avLst/>
          </a:prstGeom>
          <a:noFill/>
        </p:spPr>
        <p:txBody>
          <a:bodyPr wrap="none" rtlCol="0">
            <a:spAutoFit/>
          </a:bodyPr>
          <a:lstStyle/>
          <a:p>
            <a:r>
              <a:rPr lang="nl-NL" b="1" dirty="0" smtClean="0">
                <a:solidFill>
                  <a:schemeClr val="bg1"/>
                </a:solidFill>
              </a:rPr>
              <a:t>Vraag 11</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18</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Heeft u overwogen om uw inkoopcondities aan te passen naar DDU?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Als u uw inkoopcondities aanpast naar DDU zijn de invoerrechten geen vast bestanddeel van de inkoopprijs meer. Door deze expliciet te maken kunt u uw inkoop verlagen. Vervolgens kunt u door gebruik te maken van een economische douaneregeling  de totale kosten voor uw onderneming verlagen.</a:t>
            </a:r>
          </a:p>
          <a:p>
            <a:pPr marL="342900" indent="-342900" algn="ctr"/>
            <a:endParaRPr lang="nl-NL" sz="2000" dirty="0" smtClean="0"/>
          </a:p>
          <a:p>
            <a:pPr marL="342900" indent="-342900" algn="ctr"/>
            <a:r>
              <a:rPr lang="nl-NL" sz="2000" dirty="0" smtClean="0"/>
              <a:t>Zodra u deze aanpassing gedaan heeft </a:t>
            </a:r>
            <a:r>
              <a:rPr lang="nl-NL" sz="2000" dirty="0" smtClean="0">
                <a:hlinkClick r:id="rId3" action="ppaction://hlinksldjump"/>
              </a:rPr>
              <a:t>ga dan verder</a:t>
            </a: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12 </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19</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980728"/>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Wat voor type bedrijf heeft u?</a:t>
            </a:r>
            <a:endParaRPr lang="nl-NL" sz="3600" dirty="0"/>
          </a:p>
        </p:txBody>
      </p:sp>
      <p:sp>
        <p:nvSpPr>
          <p:cNvPr id="5" name="Rectangle 4"/>
          <p:cNvSpPr/>
          <p:nvPr/>
        </p:nvSpPr>
        <p:spPr>
          <a:xfrm>
            <a:off x="827584" y="3356992"/>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28900" lvl="5" indent="-342900">
              <a:lnSpc>
                <a:spcPct val="150000"/>
              </a:lnSpc>
              <a:buAutoNum type="alphaUcPeriod"/>
            </a:pPr>
            <a:r>
              <a:rPr lang="nl-NL" sz="2000" dirty="0" smtClean="0">
                <a:solidFill>
                  <a:schemeClr val="bg1"/>
                </a:solidFill>
                <a:hlinkClick r:id="rId3" action="ppaction://hlinksldjump"/>
              </a:rPr>
              <a:t>Importeur</a:t>
            </a:r>
            <a:endParaRPr lang="nl-NL" sz="2000" dirty="0" smtClean="0">
              <a:solidFill>
                <a:schemeClr val="bg1"/>
              </a:solidFill>
            </a:endParaRPr>
          </a:p>
          <a:p>
            <a:pPr marL="2628900" lvl="5" indent="-342900">
              <a:lnSpc>
                <a:spcPct val="150000"/>
              </a:lnSpc>
              <a:buAutoNum type="alphaUcPeriod"/>
            </a:pPr>
            <a:r>
              <a:rPr lang="nl-NL" sz="2000" dirty="0" smtClean="0">
                <a:hlinkClick r:id="rId3" action="ppaction://hlinksldjump"/>
              </a:rPr>
              <a:t>Producent</a:t>
            </a:r>
            <a:endParaRPr lang="nl-NL" sz="2000" dirty="0" smtClean="0"/>
          </a:p>
          <a:p>
            <a:pPr marL="2628900" lvl="5" indent="-342900">
              <a:lnSpc>
                <a:spcPct val="150000"/>
              </a:lnSpc>
              <a:buAutoNum type="alphaUcPeriod"/>
            </a:pPr>
            <a:r>
              <a:rPr lang="nl-NL" sz="2000" dirty="0" smtClean="0">
                <a:hlinkClick r:id="rId4" action="ppaction://hlinksldjump"/>
              </a:rPr>
              <a:t>Exporteur</a:t>
            </a:r>
            <a:endParaRPr lang="nl-NL" sz="2000" dirty="0" smtClean="0"/>
          </a:p>
          <a:p>
            <a:pPr marL="2628900" lvl="5" indent="-342900">
              <a:lnSpc>
                <a:spcPct val="150000"/>
              </a:lnSpc>
              <a:buAutoNum type="alphaUcPeriod"/>
            </a:pPr>
            <a:r>
              <a:rPr lang="nl-NL" sz="2000" dirty="0" smtClean="0">
                <a:hlinkClick r:id="rId5" action="ppaction://hlinksldjump"/>
              </a:rPr>
              <a:t>Veredelaar</a:t>
            </a:r>
            <a:endParaRPr lang="nl-NL" sz="2000" dirty="0" smtClean="0"/>
          </a:p>
          <a:p>
            <a:pPr marL="2628900" lvl="5" indent="-342900">
              <a:lnSpc>
                <a:spcPct val="150000"/>
              </a:lnSpc>
              <a:buAutoNum type="alphaUcPeriod"/>
            </a:pPr>
            <a:r>
              <a:rPr lang="nl-NL" sz="2000" dirty="0" smtClean="0">
                <a:hlinkClick r:id="rId5" action="ppaction://hlinksldjump"/>
              </a:rPr>
              <a:t>Logistieke dienstverlener</a:t>
            </a:r>
            <a:endParaRPr lang="nl-NL" sz="2000" dirty="0"/>
          </a:p>
        </p:txBody>
      </p:sp>
      <p:sp>
        <p:nvSpPr>
          <p:cNvPr id="6" name="TextBox 5"/>
          <p:cNvSpPr txBox="1"/>
          <p:nvPr/>
        </p:nvSpPr>
        <p:spPr>
          <a:xfrm>
            <a:off x="827584" y="548680"/>
            <a:ext cx="897618" cy="369332"/>
          </a:xfrm>
          <a:prstGeom prst="rect">
            <a:avLst/>
          </a:prstGeom>
          <a:noFill/>
        </p:spPr>
        <p:txBody>
          <a:bodyPr wrap="none" rtlCol="0">
            <a:spAutoFit/>
          </a:bodyPr>
          <a:lstStyle/>
          <a:p>
            <a:r>
              <a:rPr lang="nl-NL" b="1" dirty="0" smtClean="0">
                <a:solidFill>
                  <a:schemeClr val="bg1"/>
                </a:solidFill>
              </a:rPr>
              <a:t>Vraag 1</a:t>
            </a:r>
            <a:endParaRPr lang="nl-NL" b="1" dirty="0">
              <a:solidFill>
                <a:schemeClr val="bg1"/>
              </a:solidFill>
            </a:endParaRPr>
          </a:p>
        </p:txBody>
      </p:sp>
      <p:sp>
        <p:nvSpPr>
          <p:cNvPr id="7" name="Action Button: Home 6">
            <a:hlinkClick r:id="" action="ppaction://hlinkshowjump?jump=firstslide" highlightClick="1"/>
          </p:cNvPr>
          <p:cNvSpPr/>
          <p:nvPr/>
        </p:nvSpPr>
        <p:spPr>
          <a:xfrm>
            <a:off x="8172400" y="980728"/>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Slide Number Placeholder 8"/>
          <p:cNvSpPr>
            <a:spLocks noGrp="1"/>
          </p:cNvSpPr>
          <p:nvPr>
            <p:ph type="sldNum" sz="quarter" idx="12"/>
          </p:nvPr>
        </p:nvSpPr>
        <p:spPr/>
        <p:txBody>
          <a:bodyPr/>
          <a:lstStyle/>
          <a:p>
            <a:fld id="{5D2EF543-E35D-4C08-8024-110C5877F452}" type="slidenum">
              <a:rPr lang="nl-NL" smtClean="0"/>
              <a:pPr/>
              <a:t>2</a:t>
            </a:fld>
            <a:endParaRPr lang="nl-NL"/>
          </a:p>
        </p:txBody>
      </p:sp>
      <p:sp>
        <p:nvSpPr>
          <p:cNvPr id="8" name="TextBox 7"/>
          <p:cNvSpPr txBox="1"/>
          <p:nvPr/>
        </p:nvSpPr>
        <p:spPr>
          <a:xfrm>
            <a:off x="827584" y="980728"/>
            <a:ext cx="897618" cy="369332"/>
          </a:xfrm>
          <a:prstGeom prst="rect">
            <a:avLst/>
          </a:prstGeom>
          <a:noFill/>
        </p:spPr>
        <p:txBody>
          <a:bodyPr wrap="none" rtlCol="0">
            <a:spAutoFit/>
          </a:bodyPr>
          <a:lstStyle/>
          <a:p>
            <a:r>
              <a:rPr lang="nl-NL" b="1" dirty="0" smtClean="0">
                <a:solidFill>
                  <a:schemeClr val="bg1"/>
                </a:solidFill>
              </a:rPr>
              <a:t>Vraag 1</a:t>
            </a:r>
            <a:endParaRPr lang="nl-NL" b="1" dirty="0">
              <a:solidFill>
                <a:schemeClr val="bg1"/>
              </a:solidFill>
            </a:endParaRPr>
          </a:p>
        </p:txBody>
      </p:sp>
      <p:pic>
        <p:nvPicPr>
          <p:cNvPr id="10" name="Picture 2" descr="NHTV Breda University of Applied Scienc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A3</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20</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Logistiek Dienstverlener</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U bent logistiek dienstverlener en verricht geen toegevoegde</a:t>
            </a:r>
          </a:p>
          <a:p>
            <a:pPr marL="342900" indent="-342900" algn="ctr"/>
            <a:r>
              <a:rPr lang="nl-NL" sz="2000" dirty="0" smtClean="0"/>
              <a:t> waardeactiviteiten aan de goederen die u in uw beheer heeft. </a:t>
            </a:r>
          </a:p>
          <a:p>
            <a:pPr marL="342900" indent="-342900" algn="ctr"/>
            <a:endParaRPr lang="nl-NL" sz="2000" dirty="0" smtClean="0"/>
          </a:p>
          <a:p>
            <a:pPr marL="342900" indent="-342900" algn="ctr"/>
            <a:r>
              <a:rPr lang="nl-NL" sz="2000" dirty="0" smtClean="0">
                <a:hlinkClick r:id="rId2" action="ppaction://hlinksldjump"/>
              </a:rPr>
              <a:t>Ga verder</a:t>
            </a:r>
            <a:endParaRPr lang="nl-NL" sz="2000" dirty="0" smtClean="0"/>
          </a:p>
        </p:txBody>
      </p:sp>
      <p:sp>
        <p:nvSpPr>
          <p:cNvPr id="10" name="Action Button: Home 9">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21</a:t>
            </a:fld>
            <a:endParaRPr lang="nl-NL"/>
          </a:p>
        </p:txBody>
      </p:sp>
      <p:pic>
        <p:nvPicPr>
          <p:cNvPr id="6"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Vragen na A1</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22</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Exporteert u ook goederen </a:t>
            </a:r>
          </a:p>
          <a:p>
            <a:pPr algn="ctr"/>
            <a:r>
              <a:rPr lang="nl-NL" sz="3600" dirty="0" smtClean="0"/>
              <a:t>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13</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23</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Welk percentage van de geïmporteerde goederen gaat naar bestemmingen 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nl-NL" sz="2000" dirty="0" smtClean="0"/>
              <a:t>Bereken hier het bedrag aan invoerrechten dat u onnodig betaalt met behulp van de volgende formule</a:t>
            </a:r>
          </a:p>
          <a:p>
            <a:pPr marL="342900" indent="-342900"/>
            <a:endParaRPr lang="nl-NL" sz="2000" dirty="0" smtClean="0"/>
          </a:p>
          <a:p>
            <a:pPr marL="342900" indent="-342900"/>
            <a:r>
              <a:rPr lang="nl-NL" sz="2000" dirty="0" smtClean="0"/>
              <a:t>Totale invoerrechten per jaar * Percentage dat buiten EU gaat</a:t>
            </a:r>
          </a:p>
          <a:p>
            <a:pPr marL="342900" indent="-342900"/>
            <a:endParaRPr lang="nl-NL" sz="2000" dirty="0" smtClean="0"/>
          </a:p>
          <a:p>
            <a:pPr marL="342900" indent="-342900" algn="ctr"/>
            <a:r>
              <a:rPr lang="nl-NL" sz="2000" dirty="0" smtClean="0">
                <a:hlinkClick r:id="rId3" action="ppaction://hlinksldjump"/>
              </a:rPr>
              <a:t>Ga verder</a:t>
            </a: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14</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24</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Betaalt u invoerrechten?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15</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25</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Hoeveel kunt u besparen met een </a:t>
            </a:r>
            <a:r>
              <a:rPr lang="nl-NL" sz="3600" dirty="0" err="1" smtClean="0"/>
              <a:t>bonded</a:t>
            </a:r>
            <a:r>
              <a:rPr lang="nl-NL" sz="3600" dirty="0" smtClean="0"/>
              <a:t> warehouse?</a:t>
            </a:r>
          </a:p>
        </p:txBody>
      </p:sp>
      <p:sp>
        <p:nvSpPr>
          <p:cNvPr id="5" name="Rectangle 4"/>
          <p:cNvSpPr/>
          <p:nvPr/>
        </p:nvSpPr>
        <p:spPr>
          <a:xfrm>
            <a:off x="827584" y="3140968"/>
            <a:ext cx="7056784" cy="35283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Het financiële voordeel van een economische douaneregeling  entrepot wordt gevormd door het rentevoordeel. Zolang de goederen in entrepot bevinden zijn er geen invoerrechten verschuldigd. </a:t>
            </a:r>
          </a:p>
          <a:p>
            <a:pPr algn="ctr"/>
            <a:endParaRPr lang="nl-NL" dirty="0" smtClean="0"/>
          </a:p>
          <a:p>
            <a:pPr algn="ctr"/>
            <a:r>
              <a:rPr lang="nl-NL" dirty="0" smtClean="0"/>
              <a:t>Het rentevoordeel kan berekend worden door het rentepercentage over de invoerrechten te bepalen gedurende de gemiddelde ligtijd van uw goederen</a:t>
            </a:r>
          </a:p>
          <a:p>
            <a:pPr algn="ctr"/>
            <a:r>
              <a:rPr lang="nl-NL" dirty="0" smtClean="0"/>
              <a:t>Wij rekenen met 5% en 3 maanden ligtijd dus invoerrechten * (5%/12*3) </a:t>
            </a:r>
          </a:p>
          <a:p>
            <a:pPr algn="ctr"/>
            <a:endParaRPr lang="nl-NL" dirty="0" smtClean="0"/>
          </a:p>
          <a:p>
            <a:pPr algn="ctr"/>
            <a:r>
              <a:rPr lang="nl-NL" dirty="0" smtClean="0"/>
              <a:t>Tel hierbij op eventuele invoerrechten die ten onrechte zijn betaald zoals in vraag  14 berekend.</a:t>
            </a:r>
          </a:p>
          <a:p>
            <a:pPr algn="ctr"/>
            <a:r>
              <a:rPr lang="nl-NL" b="1" dirty="0" smtClean="0">
                <a:hlinkClick r:id="rId3" action="ppaction://hlinksldjump"/>
              </a:rPr>
              <a:t>Ga verder</a:t>
            </a:r>
            <a:endParaRPr lang="nl-NL" b="1"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16</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26</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B</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27</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bent exporteur van goederen buiten de EU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U kunt de uitvoeraangifte zelf verzorgen of door een expediteur laten uitvoeren. In de regel zal een expediteur hiervoor een vast bedrag per document voor vragen. U kunt ook overwegen of u de uitvoeraangiftes zelf wilt verzorgen.</a:t>
            </a:r>
          </a:p>
          <a:p>
            <a:pPr marL="342900" indent="-342900" algn="ctr"/>
            <a:endParaRPr lang="nl-NL" sz="2000" dirty="0" smtClean="0"/>
          </a:p>
          <a:p>
            <a:pPr marL="342900" indent="-342900" algn="ctr"/>
            <a:r>
              <a:rPr lang="nl-NL" sz="2000" dirty="0" smtClean="0">
                <a:hlinkClick r:id="rId2" action="ppaction://hlinksldjump"/>
              </a:rPr>
              <a:t>Ga verder</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28</a:t>
            </a:fld>
            <a:endParaRPr lang="nl-NL"/>
          </a:p>
        </p:txBody>
      </p:sp>
      <p:pic>
        <p:nvPicPr>
          <p:cNvPr id="7"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Wilt u de uitvoeraangiftes zelf verzorgen?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2"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3"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17</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29</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Importeert u goederen van buiten de EU?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a:t>
            </a:r>
            <a:endParaRPr lang="nl-NL" sz="2000" dirty="0" smtClean="0"/>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a:t>
            </a:fld>
            <a:endParaRPr lang="nl-NL"/>
          </a:p>
        </p:txBody>
      </p:sp>
      <p:sp>
        <p:nvSpPr>
          <p:cNvPr id="6" name="TextBox 5"/>
          <p:cNvSpPr txBox="1"/>
          <p:nvPr/>
        </p:nvSpPr>
        <p:spPr>
          <a:xfrm>
            <a:off x="827584" y="980728"/>
            <a:ext cx="897618" cy="369332"/>
          </a:xfrm>
          <a:prstGeom prst="rect">
            <a:avLst/>
          </a:prstGeom>
          <a:noFill/>
        </p:spPr>
        <p:txBody>
          <a:bodyPr wrap="none" rtlCol="0">
            <a:spAutoFit/>
          </a:bodyPr>
          <a:lstStyle/>
          <a:p>
            <a:r>
              <a:rPr lang="nl-NL" b="1" dirty="0" smtClean="0">
                <a:solidFill>
                  <a:schemeClr val="bg1"/>
                </a:solidFill>
              </a:rPr>
              <a:t>Vraag 2</a:t>
            </a:r>
            <a:endParaRPr lang="nl-NL" b="1" dirty="0">
              <a:solidFill>
                <a:schemeClr val="bg1"/>
              </a:solidFill>
            </a:endParaRPr>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Wat is ervoor nodig om de uitvoeraangiftes zelf te verzorgen?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gn="ctr"/>
            <a:r>
              <a:rPr lang="de-CH" sz="2000" dirty="0" smtClean="0"/>
              <a:t>In </a:t>
            </a:r>
            <a:r>
              <a:rPr lang="de-CH" sz="2000" dirty="0" err="1" smtClean="0"/>
              <a:t>principe</a:t>
            </a:r>
            <a:r>
              <a:rPr lang="de-CH" sz="2000" dirty="0" smtClean="0"/>
              <a:t> </a:t>
            </a:r>
            <a:r>
              <a:rPr lang="de-CH" sz="2000" dirty="0" err="1" smtClean="0"/>
              <a:t>is</a:t>
            </a:r>
            <a:r>
              <a:rPr lang="de-CH" sz="2000" dirty="0" smtClean="0"/>
              <a:t> </a:t>
            </a:r>
            <a:r>
              <a:rPr lang="de-CH" sz="2000" dirty="0" err="1" smtClean="0"/>
              <a:t>een</a:t>
            </a:r>
            <a:r>
              <a:rPr lang="de-CH" sz="2000" dirty="0" smtClean="0"/>
              <a:t> geringe </a:t>
            </a:r>
            <a:r>
              <a:rPr lang="de-CH" sz="2000" dirty="0" err="1" smtClean="0"/>
              <a:t>investering</a:t>
            </a:r>
            <a:r>
              <a:rPr lang="de-CH" sz="2000" dirty="0" smtClean="0"/>
              <a:t> in </a:t>
            </a:r>
            <a:r>
              <a:rPr lang="de-CH" sz="2000" dirty="0" err="1" smtClean="0"/>
              <a:t>software</a:t>
            </a:r>
            <a:r>
              <a:rPr lang="de-CH" sz="2000" dirty="0" smtClean="0"/>
              <a:t> </a:t>
            </a:r>
            <a:r>
              <a:rPr lang="de-CH" sz="2000" dirty="0" err="1" smtClean="0"/>
              <a:t>vaak</a:t>
            </a:r>
            <a:r>
              <a:rPr lang="de-CH" sz="2000" dirty="0" smtClean="0"/>
              <a:t> </a:t>
            </a:r>
            <a:r>
              <a:rPr lang="de-CH" sz="2000" dirty="0" err="1" smtClean="0"/>
              <a:t>voldoende</a:t>
            </a:r>
            <a:r>
              <a:rPr lang="de-CH" sz="2000" dirty="0" smtClean="0"/>
              <a:t> </a:t>
            </a:r>
            <a:r>
              <a:rPr lang="de-CH" sz="2000" dirty="0" err="1" smtClean="0"/>
              <a:t>om</a:t>
            </a:r>
            <a:r>
              <a:rPr lang="de-CH" sz="2000" dirty="0" smtClean="0"/>
              <a:t> </a:t>
            </a:r>
            <a:r>
              <a:rPr lang="de-CH" sz="2000" dirty="0" err="1" smtClean="0"/>
              <a:t>zelf</a:t>
            </a:r>
            <a:r>
              <a:rPr lang="de-CH" sz="2000" dirty="0" smtClean="0"/>
              <a:t> de </a:t>
            </a:r>
            <a:r>
              <a:rPr lang="de-CH" sz="2000" dirty="0" err="1" smtClean="0"/>
              <a:t>uitvoeraangiftes</a:t>
            </a:r>
            <a:r>
              <a:rPr lang="de-CH" sz="2000" dirty="0" smtClean="0"/>
              <a:t> </a:t>
            </a:r>
            <a:r>
              <a:rPr lang="de-CH" sz="2000" dirty="0" err="1" smtClean="0"/>
              <a:t>te</a:t>
            </a:r>
            <a:r>
              <a:rPr lang="de-CH" sz="2000" dirty="0" smtClean="0"/>
              <a:t> </a:t>
            </a:r>
            <a:r>
              <a:rPr lang="de-CH" sz="2000" dirty="0" err="1" smtClean="0"/>
              <a:t>verzorgen</a:t>
            </a:r>
            <a:r>
              <a:rPr lang="de-CH" sz="2000" dirty="0" smtClean="0"/>
              <a:t>. </a:t>
            </a:r>
            <a:r>
              <a:rPr lang="de-CH" sz="2000" dirty="0" err="1" smtClean="0"/>
              <a:t>Integratie</a:t>
            </a:r>
            <a:r>
              <a:rPr lang="de-CH" sz="2000" dirty="0" smtClean="0"/>
              <a:t> </a:t>
            </a:r>
            <a:r>
              <a:rPr lang="de-CH" sz="2000" dirty="0" err="1" smtClean="0"/>
              <a:t>met</a:t>
            </a:r>
            <a:r>
              <a:rPr lang="de-CH" sz="2000" dirty="0" smtClean="0"/>
              <a:t> </a:t>
            </a:r>
            <a:r>
              <a:rPr lang="de-CH" sz="2000" dirty="0" err="1" smtClean="0"/>
              <a:t>reeds</a:t>
            </a:r>
            <a:r>
              <a:rPr lang="de-CH" sz="2000" dirty="0" smtClean="0"/>
              <a:t> </a:t>
            </a:r>
            <a:r>
              <a:rPr lang="de-CH" sz="2000" dirty="0" err="1" smtClean="0"/>
              <a:t>bestaande</a:t>
            </a:r>
            <a:r>
              <a:rPr lang="de-CH" sz="2000" dirty="0" smtClean="0"/>
              <a:t> </a:t>
            </a:r>
            <a:r>
              <a:rPr lang="de-CH" sz="2000" dirty="0" err="1" smtClean="0"/>
              <a:t>systemen</a:t>
            </a:r>
            <a:r>
              <a:rPr lang="de-CH" sz="2000" dirty="0" smtClean="0"/>
              <a:t> </a:t>
            </a:r>
            <a:r>
              <a:rPr lang="de-CH" sz="2000" dirty="0" err="1" smtClean="0"/>
              <a:t>is</a:t>
            </a:r>
            <a:r>
              <a:rPr lang="de-CH" sz="2000" dirty="0" smtClean="0"/>
              <a:t> </a:t>
            </a:r>
            <a:r>
              <a:rPr lang="de-CH" sz="2000" dirty="0" err="1" smtClean="0"/>
              <a:t>een</a:t>
            </a:r>
            <a:r>
              <a:rPr lang="de-CH" sz="2000" dirty="0" smtClean="0"/>
              <a:t> </a:t>
            </a:r>
            <a:r>
              <a:rPr lang="de-CH" sz="2000" dirty="0" err="1" smtClean="0"/>
              <a:t>goede</a:t>
            </a:r>
            <a:r>
              <a:rPr lang="de-CH" sz="2000" dirty="0" smtClean="0"/>
              <a:t> </a:t>
            </a:r>
            <a:r>
              <a:rPr lang="de-CH" sz="2000" dirty="0" err="1" smtClean="0"/>
              <a:t>optie</a:t>
            </a:r>
            <a:r>
              <a:rPr lang="de-CH" sz="2000" dirty="0" smtClean="0"/>
              <a:t> </a:t>
            </a:r>
            <a:r>
              <a:rPr lang="de-CH" sz="2000" dirty="0" err="1" smtClean="0"/>
              <a:t>om</a:t>
            </a:r>
            <a:r>
              <a:rPr lang="de-CH" sz="2000" dirty="0" smtClean="0"/>
              <a:t> de kosten </a:t>
            </a:r>
            <a:r>
              <a:rPr lang="de-CH" sz="2000" dirty="0" err="1" smtClean="0"/>
              <a:t>te</a:t>
            </a:r>
            <a:r>
              <a:rPr lang="de-CH" sz="2000" dirty="0" smtClean="0"/>
              <a:t> </a:t>
            </a:r>
            <a:r>
              <a:rPr lang="de-CH" sz="2000" dirty="0" err="1" smtClean="0"/>
              <a:t>beperken</a:t>
            </a:r>
            <a:r>
              <a:rPr lang="de-CH" sz="2000" dirty="0" smtClean="0"/>
              <a:t>. </a:t>
            </a:r>
            <a:r>
              <a:rPr lang="de-CH" sz="2000" dirty="0" err="1" smtClean="0"/>
              <a:t>Ervaring</a:t>
            </a:r>
            <a:r>
              <a:rPr lang="de-CH" sz="2000" dirty="0" smtClean="0"/>
              <a:t> leert </a:t>
            </a:r>
            <a:r>
              <a:rPr lang="de-CH" sz="2000" dirty="0" err="1" smtClean="0"/>
              <a:t>dat</a:t>
            </a:r>
            <a:r>
              <a:rPr lang="de-CH" sz="2000" dirty="0" smtClean="0"/>
              <a:t> na </a:t>
            </a:r>
            <a:r>
              <a:rPr lang="de-CH" sz="2000" dirty="0" err="1" smtClean="0"/>
              <a:t>een</a:t>
            </a:r>
            <a:r>
              <a:rPr lang="de-CH" sz="2000" dirty="0" smtClean="0"/>
              <a:t> </a:t>
            </a:r>
            <a:r>
              <a:rPr lang="de-CH" sz="2000" dirty="0" err="1" smtClean="0"/>
              <a:t>initiele</a:t>
            </a:r>
            <a:r>
              <a:rPr lang="de-CH" sz="2000" dirty="0" smtClean="0"/>
              <a:t> </a:t>
            </a:r>
            <a:r>
              <a:rPr lang="de-CH" sz="2000" dirty="0" err="1" smtClean="0"/>
              <a:t>inwerkperiode</a:t>
            </a:r>
            <a:r>
              <a:rPr lang="de-CH" sz="2000" dirty="0" smtClean="0"/>
              <a:t> de </a:t>
            </a:r>
            <a:r>
              <a:rPr lang="de-CH" sz="2000" dirty="0" err="1" smtClean="0"/>
              <a:t>tijdsbesteding</a:t>
            </a:r>
            <a:r>
              <a:rPr lang="de-CH" sz="2000" dirty="0" smtClean="0"/>
              <a:t> </a:t>
            </a:r>
            <a:r>
              <a:rPr lang="de-CH" sz="2000" dirty="0" err="1" smtClean="0"/>
              <a:t>voor</a:t>
            </a:r>
            <a:r>
              <a:rPr lang="de-CH" sz="2000" dirty="0" smtClean="0"/>
              <a:t> </a:t>
            </a:r>
            <a:r>
              <a:rPr lang="de-CH" sz="2000" dirty="0" err="1" smtClean="0"/>
              <a:t>het</a:t>
            </a:r>
            <a:r>
              <a:rPr lang="de-CH" sz="2000" dirty="0" smtClean="0"/>
              <a:t> </a:t>
            </a:r>
            <a:r>
              <a:rPr lang="de-CH" sz="2000" dirty="0" err="1" smtClean="0"/>
              <a:t>verzorgen</a:t>
            </a:r>
            <a:r>
              <a:rPr lang="de-CH" sz="2000" dirty="0" smtClean="0"/>
              <a:t> van de </a:t>
            </a:r>
            <a:r>
              <a:rPr lang="de-CH" sz="2000" dirty="0" err="1" smtClean="0"/>
              <a:t>uitvoeraangiftes</a:t>
            </a:r>
            <a:r>
              <a:rPr lang="de-CH" sz="2000" dirty="0" smtClean="0"/>
              <a:t> </a:t>
            </a:r>
            <a:r>
              <a:rPr lang="de-CH" sz="2000" dirty="0" err="1" smtClean="0"/>
              <a:t>minimaal</a:t>
            </a:r>
            <a:r>
              <a:rPr lang="de-CH" sz="2000" dirty="0" smtClean="0"/>
              <a:t> </a:t>
            </a:r>
            <a:r>
              <a:rPr lang="de-CH" sz="2000" dirty="0" err="1" smtClean="0"/>
              <a:t>is</a:t>
            </a:r>
            <a:r>
              <a:rPr lang="de-CH" sz="2000" dirty="0" smtClean="0"/>
              <a:t>. </a:t>
            </a:r>
          </a:p>
          <a:p>
            <a:pPr marL="342900" indent="-342900" algn="ctr"/>
            <a:endParaRPr lang="de-CH" sz="2000" dirty="0" smtClean="0"/>
          </a:p>
          <a:p>
            <a:pPr marL="342900" indent="-342900" algn="ctr"/>
            <a:r>
              <a:rPr lang="de-CH" sz="2000" dirty="0" smtClean="0">
                <a:hlinkClick r:id="rId2" action="ppaction://hlinksldjump"/>
              </a:rPr>
              <a:t>Ga </a:t>
            </a:r>
            <a:r>
              <a:rPr lang="de-CH" sz="2000" dirty="0" err="1" smtClean="0">
                <a:hlinkClick r:id="rId2" action="ppaction://hlinksldjump"/>
              </a:rPr>
              <a:t>door</a:t>
            </a:r>
            <a:r>
              <a:rPr lang="de-CH" sz="2000" dirty="0" smtClean="0">
                <a:hlinkClick r:id="rId2" action="ppaction://hlinksldjump"/>
              </a:rPr>
              <a:t> </a:t>
            </a:r>
            <a:endParaRPr lang="nl-NL" sz="2000" dirty="0" smtClean="0"/>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30</a:t>
            </a:fld>
            <a:endParaRPr lang="nl-NL"/>
          </a:p>
        </p:txBody>
      </p:sp>
      <p:pic>
        <p:nvPicPr>
          <p:cNvPr id="6"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Entrepot</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31</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Strategische keuze voor </a:t>
            </a:r>
          </a:p>
          <a:p>
            <a:pPr algn="ctr"/>
            <a:r>
              <a:rPr lang="nl-NL" sz="3600" dirty="0" smtClean="0"/>
              <a:t>een </a:t>
            </a:r>
            <a:r>
              <a:rPr lang="nl-NL" sz="3600" dirty="0" err="1" smtClean="0"/>
              <a:t>bonded</a:t>
            </a:r>
            <a:r>
              <a:rPr lang="nl-NL" sz="3600" dirty="0" smtClean="0"/>
              <a:t> warehouse</a:t>
            </a:r>
            <a:endParaRPr lang="nl-NL" sz="3600" dirty="0"/>
          </a:p>
        </p:txBody>
      </p:sp>
      <p:sp>
        <p:nvSpPr>
          <p:cNvPr id="5" name="Rectangle 4"/>
          <p:cNvSpPr/>
          <p:nvPr/>
        </p:nvSpPr>
        <p:spPr>
          <a:xfrm>
            <a:off x="827584" y="3140968"/>
            <a:ext cx="7056784" cy="34563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U heeft nu de mogelijke besparing berekend die u met een douane-entrepot kunt behalen. Hierbij heeft u de volgende mogelijkheden:</a:t>
            </a:r>
          </a:p>
          <a:p>
            <a:pPr lvl="1" indent="-279400">
              <a:buAutoNum type="arabicPeriod"/>
            </a:pPr>
            <a:r>
              <a:rPr lang="nl-NL" sz="2000" dirty="0" smtClean="0"/>
              <a:t>Entrepot met eigen systeem, vergunningen </a:t>
            </a:r>
          </a:p>
          <a:p>
            <a:pPr lvl="1" indent="-279400"/>
            <a:r>
              <a:rPr lang="nl-NL" sz="2000" dirty="0" smtClean="0"/>
              <a:t>	met eigen faciliteiten  (personeel &amp; gebouw).</a:t>
            </a:r>
          </a:p>
          <a:p>
            <a:pPr marL="450850" lvl="1" indent="-273050">
              <a:buFont typeface="+mj-lt"/>
              <a:buAutoNum type="arabicPeriod" startAt="2"/>
            </a:pPr>
            <a:r>
              <a:rPr lang="nl-NL" sz="2000" dirty="0" smtClean="0"/>
              <a:t>Entrepot met eigen systeem en vergunningen </a:t>
            </a:r>
          </a:p>
          <a:p>
            <a:pPr lvl="1" indent="-279400"/>
            <a:r>
              <a:rPr lang="nl-NL" sz="2000" dirty="0" smtClean="0"/>
              <a:t>	gebruikmakend van een logistieke dienstverlener</a:t>
            </a:r>
          </a:p>
          <a:p>
            <a:pPr marL="450850" lvl="1" indent="-273050">
              <a:buFont typeface="+mj-lt"/>
              <a:buAutoNum type="arabicPeriod" startAt="3"/>
            </a:pPr>
            <a:r>
              <a:rPr lang="nl-NL" sz="2000" dirty="0" smtClean="0"/>
              <a:t>Entrepot volledig uitbesteden aan een logistieke dienstverlener</a:t>
            </a:r>
          </a:p>
          <a:p>
            <a:pPr lvl="1" indent="-279400">
              <a:buAutoNum type="arabicPeriod" startAt="3"/>
            </a:pPr>
            <a:r>
              <a:rPr lang="nl-NL" sz="2000" dirty="0" smtClean="0"/>
              <a:t>Geen Entrepot opzetten</a:t>
            </a:r>
          </a:p>
          <a:p>
            <a:pPr lvl="1" indent="-279400"/>
            <a:r>
              <a:rPr lang="nl-NL" sz="2000" dirty="0" smtClean="0"/>
              <a:t>Indien u een entrepot overweegt, </a:t>
            </a:r>
            <a:r>
              <a:rPr lang="nl-NL" sz="2000" dirty="0" smtClean="0">
                <a:hlinkClick r:id="rId3" action="ppaction://hlinksldjump"/>
              </a:rPr>
              <a:t>ga verder</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tangle 5"/>
          <p:cNvSpPr/>
          <p:nvPr/>
        </p:nvSpPr>
        <p:spPr>
          <a:xfrm>
            <a:off x="6660232" y="3789040"/>
            <a:ext cx="2376264" cy="29249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b="1" dirty="0" smtClean="0">
                <a:solidFill>
                  <a:schemeClr val="tx1"/>
                </a:solidFill>
              </a:rPr>
              <a:t>Ervaring leert dat bij een besparing van minder dan </a:t>
            </a:r>
          </a:p>
          <a:p>
            <a:r>
              <a:rPr lang="nl-NL" b="1" dirty="0" smtClean="0">
                <a:solidFill>
                  <a:schemeClr val="tx1"/>
                </a:solidFill>
              </a:rPr>
              <a:t>Euro 100.000 aan douanerechten het opzetten van een eigen entrepot minder zinvol is. In dat geval is de weg richting logistieke dienstverlener logisch.</a:t>
            </a:r>
            <a:endParaRPr lang="nl-NL" b="1" dirty="0">
              <a:solidFill>
                <a:schemeClr val="tx1"/>
              </a:solidFill>
            </a:endParaRPr>
          </a:p>
        </p:txBody>
      </p:sp>
      <p:sp>
        <p:nvSpPr>
          <p:cNvPr id="7" name="Slide Number Placeholder 6"/>
          <p:cNvSpPr>
            <a:spLocks noGrp="1"/>
          </p:cNvSpPr>
          <p:nvPr>
            <p:ph type="sldNum" sz="quarter" idx="12"/>
          </p:nvPr>
        </p:nvSpPr>
        <p:spPr/>
        <p:txBody>
          <a:bodyPr/>
          <a:lstStyle/>
          <a:p>
            <a:fld id="{5D2EF543-E35D-4C08-8024-110C5877F452}" type="slidenum">
              <a:rPr lang="nl-NL" smtClean="0"/>
              <a:pPr/>
              <a:t>32</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Vragen na A2</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33</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Exporteert u ook goederen </a:t>
            </a:r>
          </a:p>
          <a:p>
            <a:pPr algn="ctr"/>
            <a:r>
              <a:rPr lang="nl-NL" sz="3600" dirty="0" smtClean="0"/>
              <a:t>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32</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34</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Welk percentage van de geïmporteerde goederen gaat naar bestemmingen 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nl-NL" sz="2000" dirty="0" smtClean="0"/>
              <a:t>Bereken hier het bedrag aan invoerrechten dat u ten onrechte betaald met behulp van de volgende formule</a:t>
            </a:r>
          </a:p>
          <a:p>
            <a:pPr marL="342900" indent="-342900"/>
            <a:endParaRPr lang="nl-NL" sz="2000" dirty="0" smtClean="0"/>
          </a:p>
          <a:p>
            <a:pPr marL="342900" indent="-342900"/>
            <a:r>
              <a:rPr lang="nl-NL" sz="2000" dirty="0" smtClean="0"/>
              <a:t>Totale invoerrechten per jaar * Percentage dat buiten EU gaat</a:t>
            </a:r>
          </a:p>
          <a:p>
            <a:pPr marL="342900" indent="-342900"/>
            <a:endParaRPr lang="nl-NL" sz="2000" dirty="0" smtClean="0"/>
          </a:p>
          <a:p>
            <a:pPr marL="342900" indent="-342900" algn="ctr"/>
            <a:r>
              <a:rPr lang="nl-NL" sz="2000" dirty="0" smtClean="0">
                <a:hlinkClick r:id="rId3" action="ppaction://hlinksldjump"/>
              </a:rPr>
              <a:t>Ga verder</a:t>
            </a: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33</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35</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Betaalt u invoerrechten?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34</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36</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Hoeveel kunt u besparen met een douane-entrepot?</a:t>
            </a:r>
          </a:p>
        </p:txBody>
      </p:sp>
      <p:sp>
        <p:nvSpPr>
          <p:cNvPr id="5" name="Rectangle 4"/>
          <p:cNvSpPr/>
          <p:nvPr/>
        </p:nvSpPr>
        <p:spPr>
          <a:xfrm>
            <a:off x="827584" y="2996952"/>
            <a:ext cx="7056784" cy="36724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Het financiële voordeel van een economische douaneregeling  entrepot wordt gevormd door het rentevoordeel. Zolang de goederen in entrepot zijn, zijn geen invoerrechten verschuldigd. </a:t>
            </a:r>
          </a:p>
          <a:p>
            <a:pPr algn="ctr"/>
            <a:endParaRPr lang="nl-NL" dirty="0" smtClean="0"/>
          </a:p>
          <a:p>
            <a:pPr algn="ctr"/>
            <a:r>
              <a:rPr lang="nl-NL" dirty="0" smtClean="0"/>
              <a:t>Het rentevoordeel kan berekend worden door het rentepercentage over de invoerrechten te bepalen gedurende de gemiddelde ligtijd van uw goederen</a:t>
            </a:r>
          </a:p>
          <a:p>
            <a:pPr algn="ctr"/>
            <a:r>
              <a:rPr lang="nl-NL" dirty="0" smtClean="0"/>
              <a:t>Wij rekenen met 5% en 3 maanden ligtijd dus invoerrechten * (5%/12*3) </a:t>
            </a:r>
          </a:p>
          <a:p>
            <a:pPr algn="ctr"/>
            <a:endParaRPr lang="nl-NL" dirty="0" smtClean="0"/>
          </a:p>
          <a:p>
            <a:pPr algn="ctr"/>
            <a:r>
              <a:rPr lang="nl-NL" dirty="0" smtClean="0"/>
              <a:t>Tel hierbij op eventuele invoerrechten die ten onrechte zijn betaald zoals in vraag  33 berekend.</a:t>
            </a:r>
          </a:p>
          <a:p>
            <a:pPr algn="ctr"/>
            <a:r>
              <a:rPr lang="nl-NL" dirty="0" smtClean="0">
                <a:hlinkClick r:id="rId3" action="ppaction://hlinksldjump"/>
              </a:rPr>
              <a:t>Ga verder</a:t>
            </a:r>
            <a:endParaRPr lang="nl-NL"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35</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37</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Entrepot</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38</a:t>
            </a:fld>
            <a:endParaRPr lang="nl-NL"/>
          </a:p>
        </p:txBody>
      </p:sp>
      <p:pic>
        <p:nvPicPr>
          <p:cNvPr id="4"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Strategische keuze voor </a:t>
            </a:r>
          </a:p>
          <a:p>
            <a:pPr algn="ctr"/>
            <a:r>
              <a:rPr lang="nl-NL" sz="3600" dirty="0" smtClean="0"/>
              <a:t>een douane-entrepot</a:t>
            </a:r>
            <a:endParaRPr lang="nl-NL" sz="3600" dirty="0"/>
          </a:p>
        </p:txBody>
      </p:sp>
      <p:sp>
        <p:nvSpPr>
          <p:cNvPr id="5" name="Rectangle 4"/>
          <p:cNvSpPr/>
          <p:nvPr/>
        </p:nvSpPr>
        <p:spPr>
          <a:xfrm>
            <a:off x="827584" y="3140968"/>
            <a:ext cx="7056784" cy="34563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U heeft nu de mogelijke besparing berekend die u met een douane-entrepot kunt behalen. Hierbij heeft u de volgende mogelijkheden:</a:t>
            </a:r>
          </a:p>
          <a:p>
            <a:pPr lvl="1" indent="-279400">
              <a:buAutoNum type="arabicPeriod"/>
            </a:pPr>
            <a:r>
              <a:rPr lang="nl-NL" sz="2000" dirty="0" smtClean="0"/>
              <a:t>Entrepot met eigen systeem, vergunningen </a:t>
            </a:r>
          </a:p>
          <a:p>
            <a:pPr lvl="1" indent="-279400"/>
            <a:r>
              <a:rPr lang="nl-NL" sz="2000" dirty="0" smtClean="0"/>
              <a:t>	met eigen mensen</a:t>
            </a:r>
          </a:p>
          <a:p>
            <a:pPr marL="450850" lvl="1" indent="-273050">
              <a:buFont typeface="+mj-lt"/>
              <a:buAutoNum type="arabicPeriod" startAt="2"/>
            </a:pPr>
            <a:r>
              <a:rPr lang="nl-NL" sz="2000" dirty="0" smtClean="0"/>
              <a:t>Entrepot met eigen systeem en vergunningen </a:t>
            </a:r>
          </a:p>
          <a:p>
            <a:pPr lvl="1" indent="-279400"/>
            <a:r>
              <a:rPr lang="nl-NL" sz="2000" dirty="0" smtClean="0"/>
              <a:t>	met een log. dienstverlener</a:t>
            </a:r>
          </a:p>
          <a:p>
            <a:pPr marL="450850" lvl="1" indent="-273050">
              <a:buFont typeface="+mj-lt"/>
              <a:buAutoNum type="arabicPeriod" startAt="3"/>
            </a:pPr>
            <a:r>
              <a:rPr lang="nl-NL" sz="2000" dirty="0" smtClean="0"/>
              <a:t>Entrepot volledig uitbesteden aan een logistieke dienstverlener</a:t>
            </a:r>
          </a:p>
          <a:p>
            <a:pPr lvl="1" indent="-279400">
              <a:buAutoNum type="arabicPeriod" startAt="3"/>
            </a:pPr>
            <a:r>
              <a:rPr lang="nl-NL" sz="2000" dirty="0" smtClean="0"/>
              <a:t>Geen Entrepot opzetten</a:t>
            </a:r>
          </a:p>
          <a:p>
            <a:pPr lvl="1" indent="-279400"/>
            <a:r>
              <a:rPr lang="nl-NL" sz="2000" dirty="0" smtClean="0"/>
              <a:t>Indien u een entrepot overweegt, </a:t>
            </a:r>
            <a:r>
              <a:rPr lang="nl-NL" sz="2000" dirty="0" smtClean="0">
                <a:hlinkClick r:id="rId3" action="ppaction://hlinksldjump"/>
              </a:rPr>
              <a:t>ga verder</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tangle 5"/>
          <p:cNvSpPr/>
          <p:nvPr/>
        </p:nvSpPr>
        <p:spPr>
          <a:xfrm>
            <a:off x="6660232" y="3789040"/>
            <a:ext cx="2376264" cy="29249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b="1" dirty="0" smtClean="0">
                <a:solidFill>
                  <a:schemeClr val="tx1"/>
                </a:solidFill>
              </a:rPr>
              <a:t>Ervaring leert dat bij een besparing van minder dan </a:t>
            </a:r>
          </a:p>
          <a:p>
            <a:r>
              <a:rPr lang="nl-NL" b="1" dirty="0" smtClean="0">
                <a:solidFill>
                  <a:schemeClr val="tx1"/>
                </a:solidFill>
              </a:rPr>
              <a:t>Euro 100.000 aan douanerechten het opzetten van een eigen entrepot minder zinvol is. In dat geval is de weg richting logistieke dienstverlener logisch.</a:t>
            </a:r>
            <a:endParaRPr lang="nl-NL" b="1" dirty="0">
              <a:solidFill>
                <a:schemeClr val="tx1"/>
              </a:solidFill>
            </a:endParaRPr>
          </a:p>
        </p:txBody>
      </p:sp>
      <p:sp>
        <p:nvSpPr>
          <p:cNvPr id="7" name="Slide Number Placeholder 6"/>
          <p:cNvSpPr>
            <a:spLocks noGrp="1"/>
          </p:cNvSpPr>
          <p:nvPr>
            <p:ph type="sldNum" sz="quarter" idx="12"/>
          </p:nvPr>
        </p:nvSpPr>
        <p:spPr/>
        <p:txBody>
          <a:bodyPr/>
          <a:lstStyle/>
          <a:p>
            <a:fld id="{5D2EF543-E35D-4C08-8024-110C5877F452}" type="slidenum">
              <a:rPr lang="nl-NL" smtClean="0"/>
              <a:pPr/>
              <a:t>39</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Exportlus</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4</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Vragen na A3</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40</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Importeert u goederen van buiten de EU op naam van uw klanten?</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a:t>
            </a:r>
            <a:r>
              <a:rPr lang="nl-NL" sz="2000" dirty="0" smtClean="0"/>
              <a:t> </a:t>
            </a:r>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p:txBody>
      </p:sp>
      <p:sp>
        <p:nvSpPr>
          <p:cNvPr id="6" name="TextBox 5"/>
          <p:cNvSpPr txBox="1"/>
          <p:nvPr/>
        </p:nvSpPr>
        <p:spPr>
          <a:xfrm>
            <a:off x="827584" y="1043444"/>
            <a:ext cx="1128450" cy="369332"/>
          </a:xfrm>
          <a:prstGeom prst="rect">
            <a:avLst/>
          </a:prstGeom>
          <a:noFill/>
        </p:spPr>
        <p:txBody>
          <a:bodyPr wrap="none" rtlCol="0">
            <a:spAutoFit/>
          </a:bodyPr>
          <a:lstStyle/>
          <a:p>
            <a:r>
              <a:rPr lang="nl-NL" b="1" dirty="0" smtClean="0">
                <a:solidFill>
                  <a:schemeClr val="bg1"/>
                </a:solidFill>
              </a:rPr>
              <a:t>Vraag 41a</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41</a:t>
            </a:fld>
            <a:endParaRPr lang="nl-NL"/>
          </a:p>
        </p:txBody>
      </p:sp>
      <p:sp>
        <p:nvSpPr>
          <p:cNvPr id="8" name="Rectangle 7"/>
          <p:cNvSpPr/>
          <p:nvPr/>
        </p:nvSpPr>
        <p:spPr>
          <a:xfrm>
            <a:off x="6372200" y="4725144"/>
            <a:ext cx="2520280" cy="187220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smtClean="0">
                <a:solidFill>
                  <a:schemeClr val="tx1"/>
                </a:solidFill>
              </a:rPr>
              <a:t>Heeft uw klant een entiteit binnen de  EU? </a:t>
            </a:r>
          </a:p>
          <a:p>
            <a:endParaRPr lang="nl-NL" sz="1600" b="1" dirty="0" smtClean="0">
              <a:solidFill>
                <a:schemeClr val="tx1"/>
              </a:solidFill>
            </a:endParaRPr>
          </a:p>
          <a:p>
            <a:r>
              <a:rPr lang="nl-NL" sz="1600" b="1" dirty="0" smtClean="0">
                <a:solidFill>
                  <a:schemeClr val="tx1"/>
                </a:solidFill>
              </a:rPr>
              <a:t>Zo niet, overweeg dan gebruik te maken van een fiscaal vertegenwoordiger.</a:t>
            </a:r>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D2EF543-E35D-4C08-8024-110C5877F452}" type="slidenum">
              <a:rPr lang="nl-NL" smtClean="0"/>
              <a:pPr/>
              <a:t>42</a:t>
            </a:fld>
            <a:endParaRPr lang="nl-NL"/>
          </a:p>
        </p:txBody>
      </p:sp>
      <p:pic>
        <p:nvPicPr>
          <p:cNvPr id="3"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Betrekt  uw klant goederen met een oorsprong buiten de EU?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 </a:t>
            </a:r>
            <a:endParaRPr lang="nl-NL" sz="2000" dirty="0" smtClean="0"/>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r>
              <a:rPr lang="nl-NL" sz="2000" dirty="0" smtClean="0"/>
              <a:t> </a:t>
            </a:r>
          </a:p>
        </p:txBody>
      </p:sp>
      <p:sp>
        <p:nvSpPr>
          <p:cNvPr id="6" name="TextBox 5"/>
          <p:cNvSpPr txBox="1"/>
          <p:nvPr/>
        </p:nvSpPr>
        <p:spPr>
          <a:xfrm>
            <a:off x="827584" y="1052736"/>
            <a:ext cx="1138068" cy="369332"/>
          </a:xfrm>
          <a:prstGeom prst="rect">
            <a:avLst/>
          </a:prstGeom>
          <a:noFill/>
        </p:spPr>
        <p:txBody>
          <a:bodyPr wrap="none" rtlCol="0">
            <a:spAutoFit/>
          </a:bodyPr>
          <a:lstStyle/>
          <a:p>
            <a:r>
              <a:rPr lang="nl-NL" b="1" dirty="0" smtClean="0">
                <a:solidFill>
                  <a:schemeClr val="bg1"/>
                </a:solidFill>
              </a:rPr>
              <a:t>Vraag 41b</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43</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kunt uw klant adviseren haar inkoopcondities aan te passen naar DDU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Als  uw klant  haar inkoopcondities aanpast naar DDU zijn de invoerrechten geen vast bestanddeel van de inkoopprijs meer. Door deze expliciet te maken kan uw klant  haar inkoop verlagen. Vervolgens kunt u door gebruik te maken van een economische douaneregeling  de totale kosten voor uw klant  verlagen.</a:t>
            </a:r>
          </a:p>
          <a:p>
            <a:pPr marL="342900" indent="-342900" algn="ctr"/>
            <a:endParaRPr lang="nl-NL" sz="2000" dirty="0" smtClean="0"/>
          </a:p>
          <a:p>
            <a:pPr marL="342900" indent="-342900" algn="ctr"/>
            <a:r>
              <a:rPr lang="nl-NL" sz="2000" dirty="0" smtClean="0"/>
              <a:t>Zodra u deze aanpassing gedaan heeft </a:t>
            </a:r>
            <a:r>
              <a:rPr lang="nl-NL" sz="2000" dirty="0" smtClean="0">
                <a:hlinkClick r:id="rId3" action="ppaction://hlinksldjump"/>
              </a:rPr>
              <a:t>ga dan verder</a:t>
            </a:r>
            <a:endParaRPr lang="nl-NL" sz="2000" dirty="0" smtClean="0"/>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44</a:t>
            </a:fld>
            <a:endParaRPr lang="nl-NL"/>
          </a:p>
        </p:txBody>
      </p:sp>
      <p:pic>
        <p:nvPicPr>
          <p:cNvPr id="6"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Exporteert u ook goederen </a:t>
            </a:r>
          </a:p>
          <a:p>
            <a:pPr algn="ctr"/>
            <a:r>
              <a:rPr lang="nl-NL" sz="3600" dirty="0" smtClean="0"/>
              <a:t>buiten de EU op naam van uw klanten?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 </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41</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45</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Welk percentage van de geïmporteerde goederen gaat naar bestemmingen buiten de EU?</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nl-NL" sz="2000" dirty="0" smtClean="0"/>
              <a:t>Bereken hier het bedrag aan invoerrechten dat u ten onrechte betaald met behulp van de volgende formule</a:t>
            </a:r>
          </a:p>
          <a:p>
            <a:pPr marL="342900" indent="-342900"/>
            <a:endParaRPr lang="nl-NL" sz="2000" dirty="0" smtClean="0"/>
          </a:p>
          <a:p>
            <a:pPr marL="342900" indent="-342900"/>
            <a:r>
              <a:rPr lang="nl-NL" sz="2000" dirty="0" smtClean="0"/>
              <a:t>Totale invoerrechten per jaar * Percentage dat buiten EU gaat</a:t>
            </a:r>
          </a:p>
          <a:p>
            <a:pPr marL="342900" indent="-342900"/>
            <a:endParaRPr lang="nl-NL" sz="2000" dirty="0" smtClean="0"/>
          </a:p>
          <a:p>
            <a:pPr marL="342900" indent="-342900"/>
            <a:r>
              <a:rPr lang="nl-NL" sz="2000" dirty="0" smtClean="0"/>
              <a:t>				</a:t>
            </a:r>
            <a:r>
              <a:rPr lang="nl-NL" sz="2000" dirty="0" smtClean="0">
                <a:hlinkClick r:id="rId3" action="ppaction://hlinksldjump"/>
              </a:rPr>
              <a:t>Ga door</a:t>
            </a: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42</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46</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Betaalt u invoerrechten?</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r>
              <a:rPr lang="nl-NL" sz="2000" dirty="0" smtClean="0"/>
              <a:t> </a:t>
            </a:r>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43</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47</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Hoeveel kunt u besparen met een douane-entrepot?</a:t>
            </a:r>
          </a:p>
        </p:txBody>
      </p:sp>
      <p:sp>
        <p:nvSpPr>
          <p:cNvPr id="5" name="Rectangle 4"/>
          <p:cNvSpPr/>
          <p:nvPr/>
        </p:nvSpPr>
        <p:spPr>
          <a:xfrm>
            <a:off x="827584" y="2996952"/>
            <a:ext cx="7056784" cy="36724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Het financiële voordeel van een economische douaneregeling  entrepot wordt gevormd door het rentevoordeel. Zolang de goederen in entrepot zijn, zijn geen invoerrechten verschuldigd. </a:t>
            </a:r>
          </a:p>
          <a:p>
            <a:pPr algn="ctr"/>
            <a:endParaRPr lang="nl-NL" dirty="0" smtClean="0"/>
          </a:p>
          <a:p>
            <a:pPr algn="ctr"/>
            <a:r>
              <a:rPr lang="nl-NL" dirty="0" smtClean="0"/>
              <a:t>Het rentevoordeel kan berekend worden door het rentepercentage over de invoerrechten te bepalen gedurende de gemiddelde ligtijd van uw goederen</a:t>
            </a:r>
          </a:p>
          <a:p>
            <a:pPr algn="ctr"/>
            <a:r>
              <a:rPr lang="nl-NL" dirty="0" smtClean="0"/>
              <a:t>Wij rekenen met 5% en 3 maanden ligtijd dus invoerrechten * (5%/12*3) </a:t>
            </a:r>
          </a:p>
          <a:p>
            <a:pPr algn="ctr"/>
            <a:endParaRPr lang="nl-NL" dirty="0" smtClean="0"/>
          </a:p>
          <a:p>
            <a:pPr algn="ctr"/>
            <a:r>
              <a:rPr lang="nl-NL" dirty="0" smtClean="0"/>
              <a:t>Tel hierbij op eventuele invoerrechten die ten onrechte zijn betaald zoals in vraag 42 berekend.</a:t>
            </a:r>
          </a:p>
          <a:p>
            <a:pPr algn="ctr"/>
            <a:r>
              <a:rPr lang="nl-NL" dirty="0" smtClean="0">
                <a:hlinkClick r:id="rId3" action="ppaction://hlinksldjump"/>
              </a:rPr>
              <a:t>Ga verder</a:t>
            </a:r>
            <a:endParaRPr lang="nl-NL" dirty="0" smtClean="0"/>
          </a:p>
        </p:txBody>
      </p:sp>
      <p:sp>
        <p:nvSpPr>
          <p:cNvPr id="6" name="TextBox 5"/>
          <p:cNvSpPr txBox="1"/>
          <p:nvPr/>
        </p:nvSpPr>
        <p:spPr>
          <a:xfrm>
            <a:off x="827584" y="980728"/>
            <a:ext cx="1067536" cy="369332"/>
          </a:xfrm>
          <a:prstGeom prst="rect">
            <a:avLst/>
          </a:prstGeom>
          <a:noFill/>
        </p:spPr>
        <p:txBody>
          <a:bodyPr wrap="none" rtlCol="0">
            <a:spAutoFit/>
          </a:bodyPr>
          <a:lstStyle/>
          <a:p>
            <a:r>
              <a:rPr lang="nl-NL" b="1" dirty="0" smtClean="0">
                <a:solidFill>
                  <a:schemeClr val="bg1"/>
                </a:solidFill>
              </a:rPr>
              <a:t>Vraag  44</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48</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Entrepot</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49</a:t>
            </a:fld>
            <a:endParaRPr lang="nl-NL"/>
          </a:p>
        </p:txBody>
      </p:sp>
      <p:pic>
        <p:nvPicPr>
          <p:cNvPr id="4"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Exporteert u goederen?</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a:t>
            </a:r>
            <a:endParaRPr lang="nl-NL" sz="2000" dirty="0" smtClean="0"/>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p:txBody>
      </p:sp>
      <p:sp>
        <p:nvSpPr>
          <p:cNvPr id="6" name="TextBox 5"/>
          <p:cNvSpPr txBox="1"/>
          <p:nvPr/>
        </p:nvSpPr>
        <p:spPr>
          <a:xfrm>
            <a:off x="827584" y="980728"/>
            <a:ext cx="897618" cy="369332"/>
          </a:xfrm>
          <a:prstGeom prst="rect">
            <a:avLst/>
          </a:prstGeom>
          <a:noFill/>
        </p:spPr>
        <p:txBody>
          <a:bodyPr wrap="none" rtlCol="0">
            <a:spAutoFit/>
          </a:bodyPr>
          <a:lstStyle/>
          <a:p>
            <a:r>
              <a:rPr lang="nl-NL" b="1" dirty="0" smtClean="0">
                <a:solidFill>
                  <a:schemeClr val="bg1"/>
                </a:solidFill>
              </a:rPr>
              <a:t>Vraag 3</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5</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Strategische keuze voor </a:t>
            </a:r>
          </a:p>
          <a:p>
            <a:pPr algn="ctr"/>
            <a:r>
              <a:rPr lang="nl-NL" sz="3600" dirty="0" smtClean="0"/>
              <a:t>een douane-entrepot</a:t>
            </a:r>
            <a:endParaRPr lang="nl-NL" sz="3600" dirty="0"/>
          </a:p>
        </p:txBody>
      </p:sp>
      <p:sp>
        <p:nvSpPr>
          <p:cNvPr id="5" name="Rectangle 4"/>
          <p:cNvSpPr/>
          <p:nvPr/>
        </p:nvSpPr>
        <p:spPr>
          <a:xfrm>
            <a:off x="827584" y="3140968"/>
            <a:ext cx="7056784" cy="34563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U heeft nu de mogelijke besparing berekend die u met een douane-entrepot kunt behalen. Hierbij heeft u de volgende mogelijkheden:</a:t>
            </a:r>
          </a:p>
          <a:p>
            <a:pPr lvl="1" indent="-279400">
              <a:buAutoNum type="arabicPeriod"/>
            </a:pPr>
            <a:r>
              <a:rPr lang="nl-NL" sz="2000" dirty="0" smtClean="0"/>
              <a:t>Entrepot met eigen systeem, vergunningen </a:t>
            </a:r>
          </a:p>
          <a:p>
            <a:pPr lvl="1" indent="-279400"/>
            <a:r>
              <a:rPr lang="nl-NL" sz="2000" dirty="0" smtClean="0"/>
              <a:t>	met eigen mensen</a:t>
            </a:r>
          </a:p>
          <a:p>
            <a:pPr marL="450850" lvl="1" indent="-273050">
              <a:buFont typeface="+mj-lt"/>
              <a:buAutoNum type="arabicPeriod" startAt="2"/>
            </a:pPr>
            <a:r>
              <a:rPr lang="nl-NL" sz="2000" dirty="0" smtClean="0"/>
              <a:t>Entrepot met eigen systeem en vergunningen </a:t>
            </a:r>
          </a:p>
          <a:p>
            <a:pPr lvl="1" indent="-279400"/>
            <a:r>
              <a:rPr lang="nl-NL" sz="2000" dirty="0" smtClean="0"/>
              <a:t>	met een log. dienstverlener</a:t>
            </a:r>
          </a:p>
          <a:p>
            <a:pPr marL="450850" lvl="1" indent="-273050">
              <a:buFont typeface="+mj-lt"/>
              <a:buAutoNum type="arabicPeriod" startAt="3"/>
            </a:pPr>
            <a:r>
              <a:rPr lang="nl-NL" sz="2000" dirty="0" smtClean="0"/>
              <a:t>Entrepot volledig uitbesteden aan een logistieke dienstverlener</a:t>
            </a:r>
          </a:p>
          <a:p>
            <a:pPr lvl="1" indent="-279400">
              <a:buAutoNum type="arabicPeriod" startAt="3"/>
            </a:pPr>
            <a:r>
              <a:rPr lang="nl-NL" sz="2000" dirty="0" smtClean="0"/>
              <a:t>Geen Entrepot opzetten</a:t>
            </a:r>
          </a:p>
          <a:p>
            <a:pPr lvl="1" indent="-279400"/>
            <a:r>
              <a:rPr lang="nl-NL" sz="2000" dirty="0" smtClean="0"/>
              <a:t>Indien u een entrepot overweegt, </a:t>
            </a:r>
            <a:r>
              <a:rPr lang="nl-NL" sz="2000" dirty="0" smtClean="0">
                <a:hlinkClick r:id="rId3" action="ppaction://hlinksldjump"/>
              </a:rPr>
              <a:t>ga verder </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tangle 5"/>
          <p:cNvSpPr/>
          <p:nvPr/>
        </p:nvSpPr>
        <p:spPr>
          <a:xfrm>
            <a:off x="6444208" y="3933056"/>
            <a:ext cx="2592288" cy="278092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b="1" dirty="0" smtClean="0">
                <a:solidFill>
                  <a:schemeClr val="tx1"/>
                </a:solidFill>
              </a:rPr>
              <a:t>Ervaring leert dat bij een besparing van minder dan  Euro 100.000 aan douanerechten het opzetten van een eigen entrepot minder zinvol is. In dat geval is de keuze voor een logistieke  dienstverlener logisch.</a:t>
            </a:r>
            <a:endParaRPr lang="nl-NL" b="1" dirty="0">
              <a:solidFill>
                <a:schemeClr val="tx1"/>
              </a:solidFill>
            </a:endParaRPr>
          </a:p>
        </p:txBody>
      </p:sp>
      <p:sp>
        <p:nvSpPr>
          <p:cNvPr id="7" name="Slide Number Placeholder 6"/>
          <p:cNvSpPr>
            <a:spLocks noGrp="1"/>
          </p:cNvSpPr>
          <p:nvPr>
            <p:ph type="sldNum" sz="quarter" idx="12"/>
          </p:nvPr>
        </p:nvSpPr>
        <p:spPr/>
        <p:txBody>
          <a:bodyPr/>
          <a:lstStyle/>
          <a:p>
            <a:fld id="{5D2EF543-E35D-4C08-8024-110C5877F452}" type="slidenum">
              <a:rPr lang="nl-NL" smtClean="0"/>
              <a:pPr/>
              <a:t>50</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C1</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51</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bent importeur, maar behandelt u de goederen nog?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52</a:t>
            </a:fld>
            <a:endParaRPr lang="nl-NL"/>
          </a:p>
        </p:txBody>
      </p:sp>
      <p:sp>
        <p:nvSpPr>
          <p:cNvPr id="10" name="TextBox 9"/>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17</a:t>
            </a:r>
            <a:endParaRPr lang="nl-NL" b="1" dirty="0">
              <a:solidFill>
                <a:schemeClr val="bg1"/>
              </a:solidFill>
            </a:endParaRPr>
          </a:p>
        </p:txBody>
      </p:sp>
      <p:pic>
        <p:nvPicPr>
          <p:cNvPr id="11"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zogenaamde ingrijpende behandeling.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18</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Rectangle 7"/>
          <p:cNvSpPr/>
          <p:nvPr/>
        </p:nvSpPr>
        <p:spPr>
          <a:xfrm>
            <a:off x="6228184" y="4221088"/>
            <a:ext cx="2808312" cy="24928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b="1" dirty="0" smtClean="0">
                <a:solidFill>
                  <a:schemeClr val="tx1"/>
                </a:solidFill>
              </a:rPr>
              <a:t>Onder een ingrijpende behandeling wordt verstaan dat de goederen bewerkt of verwerkt worden in een nieuw product.</a:t>
            </a:r>
          </a:p>
          <a:p>
            <a:r>
              <a:rPr lang="nl-NL" b="1" dirty="0" smtClean="0">
                <a:solidFill>
                  <a:schemeClr val="tx1"/>
                </a:solidFill>
              </a:rPr>
              <a:t>Verpakken is dus </a:t>
            </a:r>
            <a:r>
              <a:rPr lang="nl-NL" b="1" dirty="0" err="1" smtClean="0">
                <a:solidFill>
                  <a:schemeClr val="tx1"/>
                </a:solidFill>
              </a:rPr>
              <a:t>géén</a:t>
            </a:r>
            <a:r>
              <a:rPr lang="nl-NL" b="1" dirty="0" smtClean="0">
                <a:solidFill>
                  <a:schemeClr val="tx1"/>
                </a:solidFill>
              </a:rPr>
              <a:t> ingrijpende behandeling. </a:t>
            </a:r>
          </a:p>
        </p:txBody>
      </p:sp>
      <p:sp>
        <p:nvSpPr>
          <p:cNvPr id="11" name="Slide Number Placeholder 10"/>
          <p:cNvSpPr>
            <a:spLocks noGrp="1"/>
          </p:cNvSpPr>
          <p:nvPr>
            <p:ph type="sldNum" sz="quarter" idx="12"/>
          </p:nvPr>
        </p:nvSpPr>
        <p:spPr/>
        <p:txBody>
          <a:bodyPr/>
          <a:lstStyle/>
          <a:p>
            <a:fld id="{5D2EF543-E35D-4C08-8024-110C5877F452}" type="slidenum">
              <a:rPr lang="nl-NL" smtClean="0"/>
              <a:pPr/>
              <a:t>53</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Vindt er export buiten de EU plaats?</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19</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54</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er douanerechten op de import betaald?</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20</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55</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Hoeveel kunt u besparen met </a:t>
            </a:r>
          </a:p>
          <a:p>
            <a:pPr algn="ctr"/>
            <a:r>
              <a:rPr lang="nl-NL" sz="3600" dirty="0" smtClean="0"/>
              <a:t>Actieve Verdeling?</a:t>
            </a:r>
          </a:p>
        </p:txBody>
      </p:sp>
      <p:sp>
        <p:nvSpPr>
          <p:cNvPr id="5" name="Rectangle 4"/>
          <p:cNvSpPr/>
          <p:nvPr/>
        </p:nvSpPr>
        <p:spPr>
          <a:xfrm>
            <a:off x="827584" y="2996952"/>
            <a:ext cx="7056784" cy="36724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smtClean="0">
                <a:latin typeface="Tahoma" pitchFamily="34" charset="0"/>
                <a:cs typeface="Tahoma" pitchFamily="34" charset="0"/>
              </a:rPr>
              <a:t>Het financiële voordeel van een economische douaneregeling  Actieve Veredeling wordt gevormd door de besparing op invoerrechten van goederen die u wederom uitvoert buiten de EU. </a:t>
            </a:r>
          </a:p>
          <a:p>
            <a:pPr algn="ctr"/>
            <a:endParaRPr lang="nl-NL" sz="2000" dirty="0" smtClean="0">
              <a:latin typeface="Tahoma" pitchFamily="34" charset="0"/>
              <a:cs typeface="Tahoma" pitchFamily="34" charset="0"/>
            </a:endParaRPr>
          </a:p>
          <a:p>
            <a:pPr algn="ctr"/>
            <a:r>
              <a:rPr lang="nl-NL" sz="2000" dirty="0" smtClean="0">
                <a:latin typeface="Tahoma" pitchFamily="34" charset="0"/>
                <a:cs typeface="Tahoma" pitchFamily="34" charset="0"/>
              </a:rPr>
              <a:t>Het voordeel kan berekend worden door  de invoerrechten  te bepalen van de goederen die u verwerkt, gerepareerd of behandeld heeft.</a:t>
            </a:r>
          </a:p>
          <a:p>
            <a:pPr algn="ctr"/>
            <a:endParaRPr lang="nl-NL" sz="2000" dirty="0" smtClean="0">
              <a:latin typeface="Tahoma" pitchFamily="34" charset="0"/>
              <a:cs typeface="Tahoma" pitchFamily="34" charset="0"/>
            </a:endParaRPr>
          </a:p>
          <a:p>
            <a:pPr algn="ctr"/>
            <a:r>
              <a:rPr lang="nl-NL" sz="2000" dirty="0" smtClean="0">
                <a:latin typeface="Tahoma" pitchFamily="34" charset="0"/>
                <a:cs typeface="Tahoma" pitchFamily="34" charset="0"/>
                <a:hlinkClick r:id="rId3" action="ppaction://hlinksldjump"/>
              </a:rPr>
              <a:t>Ga verder</a:t>
            </a:r>
            <a:endParaRPr lang="nl-NL" sz="2000" dirty="0" smtClean="0">
              <a:latin typeface="Tahoma" pitchFamily="34" charset="0"/>
              <a:cs typeface="Tahoma" pitchFamily="34" charset="0"/>
            </a:endParaRPr>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56</a:t>
            </a:fld>
            <a:endParaRPr lang="nl-NL"/>
          </a:p>
        </p:txBody>
      </p:sp>
      <p:pic>
        <p:nvPicPr>
          <p:cNvPr id="6"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substantiële hoeveelheid douanerechten?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21</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Rectangle 7"/>
          <p:cNvSpPr/>
          <p:nvPr/>
        </p:nvSpPr>
        <p:spPr>
          <a:xfrm>
            <a:off x="6588224" y="4077072"/>
            <a:ext cx="2448272" cy="26369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b="1" dirty="0" smtClean="0">
              <a:solidFill>
                <a:schemeClr val="tx1"/>
              </a:solidFill>
            </a:endParaRPr>
          </a:p>
          <a:p>
            <a:r>
              <a:rPr lang="nl-NL" b="1" dirty="0" smtClean="0">
                <a:solidFill>
                  <a:schemeClr val="tx1"/>
                </a:solidFill>
              </a:rPr>
              <a:t>Ervaring leert dat een substantiële hoeveelheid meer dan Euro 50.000 per jaar aan douanerechten bedraagt. </a:t>
            </a:r>
          </a:p>
        </p:txBody>
      </p:sp>
      <p:sp>
        <p:nvSpPr>
          <p:cNvPr id="11" name="Slide Number Placeholder 10"/>
          <p:cNvSpPr>
            <a:spLocks noGrp="1"/>
          </p:cNvSpPr>
          <p:nvPr>
            <p:ph type="sldNum" sz="quarter" idx="12"/>
          </p:nvPr>
        </p:nvSpPr>
        <p:spPr/>
        <p:txBody>
          <a:bodyPr/>
          <a:lstStyle/>
          <a:p>
            <a:fld id="{5D2EF543-E35D-4C08-8024-110C5877F452}" type="slidenum">
              <a:rPr lang="nl-NL" smtClean="0"/>
              <a:pPr/>
              <a:t>57</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Actieve Verdeling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000" dirty="0" smtClean="0">
              <a:latin typeface="Tahoma" pitchFamily="34" charset="0"/>
              <a:cs typeface="Tahoma" pitchFamily="34" charset="0"/>
            </a:endParaRPr>
          </a:p>
          <a:p>
            <a:endParaRPr lang="nl-NL" sz="2000" dirty="0" smtClean="0">
              <a:latin typeface="Tahoma" pitchFamily="34" charset="0"/>
              <a:cs typeface="Tahoma" pitchFamily="34" charset="0"/>
            </a:endParaRPr>
          </a:p>
          <a:p>
            <a:r>
              <a:rPr lang="nl-NL" dirty="0" smtClean="0">
                <a:latin typeface="Tahoma" pitchFamily="34" charset="0"/>
                <a:cs typeface="Tahoma" pitchFamily="34" charset="0"/>
              </a:rPr>
              <a:t>Het is zinvol gebruik te gaan maken van de economische douaneregeling Actieve Verdeling. </a:t>
            </a:r>
          </a:p>
          <a:p>
            <a:endParaRPr lang="nl-NL" dirty="0" smtClean="0">
              <a:latin typeface="Tahoma" pitchFamily="34" charset="0"/>
              <a:cs typeface="Tahoma" pitchFamily="34" charset="0"/>
            </a:endParaRPr>
          </a:p>
          <a:p>
            <a:r>
              <a:rPr lang="nl-NL" dirty="0" smtClean="0">
                <a:latin typeface="Tahoma" pitchFamily="34" charset="0"/>
                <a:cs typeface="Tahoma" pitchFamily="34" charset="0"/>
              </a:rPr>
              <a:t>Actieve veredeling is een economische douaneregeling die een bedrijf in staat stelt om niet-communautaire goederen binnen de Europese Unie te bewerken, verwerken of te herstellen. De communautaire douane wetgeving maakt het mogelijk om schorsing van douanerechten en BTW te krijgen. Het doel en voorwaarde van deze regeling is om de bewerkte goederen buiten de Europese Unie te exporteren. </a:t>
            </a:r>
            <a:r>
              <a:rPr lang="nl-NL" sz="2000" dirty="0" smtClean="0">
                <a:hlinkClick r:id="rId3" action="ppaction://hlinksldjump"/>
              </a:rPr>
              <a:t>Ga verder</a:t>
            </a:r>
            <a:endParaRPr lang="nl-NL" sz="2000" dirty="0" smtClean="0"/>
          </a:p>
          <a:p>
            <a:pPr marL="342900" indent="-342900"/>
            <a:endParaRPr lang="nl-NL" sz="2000" dirty="0" smtClean="0"/>
          </a:p>
          <a:p>
            <a:pPr marL="342900" indent="-342900">
              <a:buAutoNum type="alphaUcPeriod"/>
            </a:pPr>
            <a:endParaRPr lang="nl-NL" sz="2000" dirty="0" smtClean="0"/>
          </a:p>
        </p:txBody>
      </p:sp>
      <p:sp>
        <p:nvSpPr>
          <p:cNvPr id="6" name="Slide Number Placeholder 5"/>
          <p:cNvSpPr>
            <a:spLocks noGrp="1"/>
          </p:cNvSpPr>
          <p:nvPr>
            <p:ph type="sldNum" sz="quarter" idx="12"/>
          </p:nvPr>
        </p:nvSpPr>
        <p:spPr/>
        <p:txBody>
          <a:bodyPr/>
          <a:lstStyle/>
          <a:p>
            <a:fld id="{5D2EF543-E35D-4C08-8024-110C5877F452}" type="slidenum">
              <a:rPr lang="nl-NL" smtClean="0"/>
              <a:pPr/>
              <a:t>58</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Bent u producent ?</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22</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59</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Betrekt  u goederen met een oorsprong buiten de EU?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r>
              <a:rPr lang="nl-NL" sz="2000" dirty="0" smtClean="0">
                <a:hlinkClick r:id="rId3" action="ppaction://hlinksldjump"/>
              </a:rPr>
              <a:t>Ja</a:t>
            </a:r>
            <a:endParaRPr lang="nl-NL" sz="2000" dirty="0" smtClean="0"/>
          </a:p>
          <a:p>
            <a:pPr marL="342900" indent="-342900" algn="ctr">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p:txBody>
      </p:sp>
      <p:sp>
        <p:nvSpPr>
          <p:cNvPr id="6" name="TextBox 5"/>
          <p:cNvSpPr txBox="1"/>
          <p:nvPr/>
        </p:nvSpPr>
        <p:spPr>
          <a:xfrm>
            <a:off x="827584" y="1052736"/>
            <a:ext cx="897618" cy="369332"/>
          </a:xfrm>
          <a:prstGeom prst="rect">
            <a:avLst/>
          </a:prstGeom>
          <a:noFill/>
        </p:spPr>
        <p:txBody>
          <a:bodyPr wrap="none" rtlCol="0">
            <a:spAutoFit/>
          </a:bodyPr>
          <a:lstStyle/>
          <a:p>
            <a:r>
              <a:rPr lang="nl-NL" b="1" dirty="0" smtClean="0">
                <a:solidFill>
                  <a:schemeClr val="bg1"/>
                </a:solidFill>
              </a:rPr>
              <a:t>Vraag 4</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6</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C2</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60</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Importeert u goederen van buiten de EU?</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36</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61</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zogenaamde ingrijpende behandeling van de goederen?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37</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 </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62</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Vindt er export buiten de EU plaats?</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38</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63</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er douanerechten op de import betaald?</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39</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64</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substantiële hoeveelheid douanerechten?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40</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65</a:t>
            </a:fld>
            <a:endParaRPr lang="nl-NL"/>
          </a:p>
        </p:txBody>
      </p:sp>
      <p:sp>
        <p:nvSpPr>
          <p:cNvPr id="10" name="Rectangle 9"/>
          <p:cNvSpPr/>
          <p:nvPr/>
        </p:nvSpPr>
        <p:spPr>
          <a:xfrm>
            <a:off x="6588224" y="4077072"/>
            <a:ext cx="2448272" cy="26369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b="1" dirty="0" smtClean="0">
              <a:solidFill>
                <a:schemeClr val="tx1"/>
              </a:solidFill>
            </a:endParaRPr>
          </a:p>
          <a:p>
            <a:r>
              <a:rPr lang="nl-NL" b="1" dirty="0" smtClean="0">
                <a:solidFill>
                  <a:schemeClr val="tx1"/>
                </a:solidFill>
              </a:rPr>
              <a:t>Ervaring leert dat een substantiële hoeveelheid meer dan Euro 50.000 per jaar aan douanerechten bedraagt. </a:t>
            </a:r>
          </a:p>
        </p:txBody>
      </p:sp>
      <p:pic>
        <p:nvPicPr>
          <p:cNvPr id="11"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Actieve Verdeling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Actieve </a:t>
            </a:r>
            <a:r>
              <a:rPr lang="nl-NL" sz="2000" dirty="0"/>
              <a:t>veredeling is een </a:t>
            </a:r>
            <a:r>
              <a:rPr lang="nl-NL" sz="2000" dirty="0" smtClean="0"/>
              <a:t>economische douaneregeling die een bedrijf in staat stelt om niet-communautaire goederen binnen de Europese Unie te bewerken, verwerken of te herstellen. De communautaire douane wetgeving maakt het mogelijk om schorsing van douanerechten en BTW te krijgen. Het doel en voorwaarde van deze regeling is om de bewerkte goederen buiten de Europese Unie te exporteren. </a:t>
            </a:r>
            <a:r>
              <a:rPr lang="nl-NL" sz="2000" dirty="0" smtClean="0">
                <a:hlinkClick r:id="rId3" action="ppaction://hlinksldjump"/>
              </a:rPr>
              <a:t>Ga verder </a:t>
            </a:r>
            <a:endParaRPr lang="nl-NL" sz="2000" dirty="0" smtClean="0"/>
          </a:p>
        </p:txBody>
      </p:sp>
      <p:sp>
        <p:nvSpPr>
          <p:cNvPr id="6" name="Slide Number Placeholder 5"/>
          <p:cNvSpPr>
            <a:spLocks noGrp="1"/>
          </p:cNvSpPr>
          <p:nvPr>
            <p:ph type="sldNum" sz="quarter" idx="12"/>
          </p:nvPr>
        </p:nvSpPr>
        <p:spPr/>
        <p:txBody>
          <a:bodyPr/>
          <a:lstStyle/>
          <a:p>
            <a:fld id="{5D2EF543-E35D-4C08-8024-110C5877F452}" type="slidenum">
              <a:rPr lang="nl-NL" smtClean="0"/>
              <a:pPr/>
              <a:t>66</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D</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67</a:t>
            </a:fld>
            <a:endParaRPr lang="nl-NL"/>
          </a:p>
        </p:txBody>
      </p:sp>
      <p:pic>
        <p:nvPicPr>
          <p:cNvPr id="4"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distribueert uw goederen binnen de EU</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endParaRPr lang="nl-NL" sz="2000" dirty="0" smtClean="0"/>
          </a:p>
          <a:p>
            <a:pPr marL="342900" indent="-342900" algn="ctr"/>
            <a:r>
              <a:rPr lang="nl-NL" sz="2000" dirty="0" smtClean="0">
                <a:hlinkClick r:id="rId3" action="ppaction://hlinksldjump"/>
              </a:rPr>
              <a:t>Ga door</a:t>
            </a: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68</a:t>
            </a:fld>
            <a:endParaRPr lang="nl-NL"/>
          </a:p>
        </p:txBody>
      </p:sp>
      <p:pic>
        <p:nvPicPr>
          <p:cNvPr id="6"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Is er sprake van een samengesteld product waarbij de som van de invoerrechten voor de basiscomponenten groter is dan de invoerrechten van het eindproduct?</a:t>
            </a:r>
            <a:endParaRPr lang="nl-NL" sz="28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23</a:t>
            </a:r>
            <a:endParaRPr lang="nl-NL" b="1" dirty="0">
              <a:solidFill>
                <a:schemeClr val="bg1"/>
              </a:solidFill>
            </a:endParaRPr>
          </a:p>
        </p:txBody>
      </p:sp>
      <p:sp>
        <p:nvSpPr>
          <p:cNvPr id="8" name="Rectangle 7"/>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7" name="Slide Number Placeholder 6"/>
          <p:cNvSpPr>
            <a:spLocks noGrp="1"/>
          </p:cNvSpPr>
          <p:nvPr>
            <p:ph type="sldNum" sz="quarter" idx="12"/>
          </p:nvPr>
        </p:nvSpPr>
        <p:spPr/>
        <p:txBody>
          <a:bodyPr/>
          <a:lstStyle/>
          <a:p>
            <a:fld id="{5D2EF543-E35D-4C08-8024-110C5877F452}" type="slidenum">
              <a:rPr lang="nl-NL" smtClean="0"/>
              <a:pPr/>
              <a:t>69</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Heeft u overwogen om uw inkoopcondities aan te passen naar DDU?</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Als u uw inkoopcondities aanpast naar DDU zijn de invoerrechten geen vast bestanddeel van de inkoopprijs meer. Door deze expliciet te maken kunt u uw inkoop verlagen. Vervolgens kunt u door gebruik te maken van een economische douaneregeling  de totale kosten voor uw onderneming verlagen.</a:t>
            </a:r>
          </a:p>
          <a:p>
            <a:pPr marL="342900" indent="-342900" algn="ctr"/>
            <a:endParaRPr lang="nl-NL" sz="2000" dirty="0" smtClean="0"/>
          </a:p>
          <a:p>
            <a:pPr marL="342900" indent="-342900" algn="ctr"/>
            <a:r>
              <a:rPr lang="nl-NL" sz="2000" dirty="0" smtClean="0"/>
              <a:t>Zodra u deze aanpassing gedaan heeft </a:t>
            </a:r>
            <a:r>
              <a:rPr lang="nl-NL" sz="2000" dirty="0" smtClean="0">
                <a:hlinkClick r:id="rId3" action="ppaction://hlinksldjump"/>
              </a:rPr>
              <a:t>ga dan verder</a:t>
            </a:r>
            <a:endParaRPr lang="nl-NL" sz="2000" dirty="0" smtClean="0"/>
          </a:p>
        </p:txBody>
      </p:sp>
      <p:sp>
        <p:nvSpPr>
          <p:cNvPr id="6" name="TextBox 5"/>
          <p:cNvSpPr txBox="1"/>
          <p:nvPr/>
        </p:nvSpPr>
        <p:spPr>
          <a:xfrm>
            <a:off x="827584" y="1052736"/>
            <a:ext cx="897618" cy="369332"/>
          </a:xfrm>
          <a:prstGeom prst="rect">
            <a:avLst/>
          </a:prstGeom>
          <a:noFill/>
        </p:spPr>
        <p:txBody>
          <a:bodyPr wrap="none" rtlCol="0">
            <a:spAutoFit/>
          </a:bodyPr>
          <a:lstStyle/>
          <a:p>
            <a:r>
              <a:rPr lang="nl-NL" b="1" dirty="0" smtClean="0">
                <a:solidFill>
                  <a:schemeClr val="bg1"/>
                </a:solidFill>
              </a:rPr>
              <a:t>Vraag 5</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7</a:t>
            </a:fld>
            <a:endParaRPr lang="nl-NL"/>
          </a:p>
        </p:txBody>
      </p:sp>
      <p:pic>
        <p:nvPicPr>
          <p:cNvPr id="8"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er douanerechten op de import betaald?</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24</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70</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substantiële hoeveelheid douanerechten?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25</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71</a:t>
            </a:fld>
            <a:endParaRPr lang="nl-NL"/>
          </a:p>
        </p:txBody>
      </p:sp>
      <p:sp>
        <p:nvSpPr>
          <p:cNvPr id="10" name="Rectangle 9"/>
          <p:cNvSpPr/>
          <p:nvPr/>
        </p:nvSpPr>
        <p:spPr>
          <a:xfrm>
            <a:off x="5652120" y="4005064"/>
            <a:ext cx="2448272" cy="26369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b="1" dirty="0" smtClean="0">
              <a:solidFill>
                <a:schemeClr val="tx1"/>
              </a:solidFill>
            </a:endParaRPr>
          </a:p>
          <a:p>
            <a:r>
              <a:rPr lang="nl-NL" b="1" dirty="0" smtClean="0">
                <a:solidFill>
                  <a:schemeClr val="tx1"/>
                </a:solidFill>
              </a:rPr>
              <a:t>Ervaring leert dat een substantiële hoeveelheid meer dan Euro 50.000 per jaar aan douanerechten bedraagt. </a:t>
            </a:r>
          </a:p>
        </p:txBody>
      </p:sp>
      <p:pic>
        <p:nvPicPr>
          <p:cNvPr id="11"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Behandeling </a:t>
            </a:r>
          </a:p>
          <a:p>
            <a:pPr algn="ctr"/>
            <a:r>
              <a:rPr lang="nl-NL" sz="3600" dirty="0" smtClean="0"/>
              <a:t>Onder</a:t>
            </a:r>
          </a:p>
          <a:p>
            <a:pPr algn="ctr"/>
            <a:r>
              <a:rPr lang="nl-NL" sz="3600" dirty="0" smtClean="0"/>
              <a:t>Douanetoezicht</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dirty="0"/>
              <a:t>D</a:t>
            </a:r>
            <a:r>
              <a:rPr lang="nl-NL" dirty="0" smtClean="0"/>
              <a:t>e </a:t>
            </a:r>
            <a:r>
              <a:rPr lang="nl-NL" dirty="0"/>
              <a:t>regeling behandeling onder douanetoezicht </a:t>
            </a:r>
            <a:endParaRPr lang="nl-NL" dirty="0" smtClean="0"/>
          </a:p>
          <a:p>
            <a:r>
              <a:rPr lang="nl-NL" dirty="0" smtClean="0"/>
              <a:t>kunnen </a:t>
            </a:r>
            <a:r>
              <a:rPr lang="nl-NL" dirty="0"/>
              <a:t>niet-communautaire goederen in </a:t>
            </a:r>
            <a:r>
              <a:rPr lang="nl-NL" dirty="0" smtClean="0"/>
              <a:t>de </a:t>
            </a:r>
          </a:p>
          <a:p>
            <a:r>
              <a:rPr lang="nl-NL" dirty="0" smtClean="0"/>
              <a:t>Europese Unie </a:t>
            </a:r>
            <a:r>
              <a:rPr lang="nl-NL" dirty="0"/>
              <a:t>worden behandeld waardoor de </a:t>
            </a:r>
            <a:endParaRPr lang="nl-NL" dirty="0" smtClean="0"/>
          </a:p>
          <a:p>
            <a:r>
              <a:rPr lang="nl-NL" dirty="0" smtClean="0"/>
              <a:t>soort </a:t>
            </a:r>
            <a:r>
              <a:rPr lang="nl-NL" dirty="0"/>
              <a:t>of de staat van deze goederen wordt gewijzigd, </a:t>
            </a:r>
            <a:endParaRPr lang="nl-NL" dirty="0" smtClean="0"/>
          </a:p>
          <a:p>
            <a:r>
              <a:rPr lang="nl-NL" dirty="0" smtClean="0"/>
              <a:t>zonder </a:t>
            </a:r>
            <a:r>
              <a:rPr lang="nl-NL" dirty="0"/>
              <a:t>dat de goederen aan rechten bij invoer en/of </a:t>
            </a:r>
            <a:endParaRPr lang="nl-NL" dirty="0" smtClean="0"/>
          </a:p>
          <a:p>
            <a:r>
              <a:rPr lang="nl-NL" dirty="0" smtClean="0"/>
              <a:t>handelspolitieke </a:t>
            </a:r>
            <a:r>
              <a:rPr lang="nl-NL" dirty="0"/>
              <a:t>maatregelen worden onderworpen. </a:t>
            </a:r>
            <a:endParaRPr lang="nl-NL" dirty="0" smtClean="0"/>
          </a:p>
          <a:p>
            <a:r>
              <a:rPr lang="nl-NL" dirty="0" smtClean="0"/>
              <a:t>Indien </a:t>
            </a:r>
            <a:r>
              <a:rPr lang="nl-NL" dirty="0"/>
              <a:t>de behandelde producten in het vrije verkeer </a:t>
            </a:r>
            <a:endParaRPr lang="nl-NL" dirty="0" smtClean="0"/>
          </a:p>
          <a:p>
            <a:r>
              <a:rPr lang="nl-NL" dirty="0" smtClean="0"/>
              <a:t>van </a:t>
            </a:r>
            <a:r>
              <a:rPr lang="nl-NL" dirty="0"/>
              <a:t>de Gemeenschap worden </a:t>
            </a:r>
            <a:r>
              <a:rPr lang="nl-NL" dirty="0" smtClean="0"/>
              <a:t>gebracht worden de </a:t>
            </a:r>
          </a:p>
          <a:p>
            <a:r>
              <a:rPr lang="nl-NL" dirty="0" smtClean="0"/>
              <a:t>douanerechten over het eindproduct berekent</a:t>
            </a:r>
            <a:r>
              <a:rPr lang="nl-NL" sz="2000" dirty="0" smtClean="0"/>
              <a:t>.</a:t>
            </a:r>
          </a:p>
          <a:p>
            <a:pPr algn="ctr"/>
            <a:r>
              <a:rPr lang="nl-NL" sz="2000" dirty="0" smtClean="0">
                <a:hlinkClick r:id="rId2" action="ppaction://hlinksldjump"/>
              </a:rPr>
              <a:t>Ga verder</a:t>
            </a:r>
            <a:endParaRPr lang="nl-NL" sz="2000" dirty="0"/>
          </a:p>
        </p:txBody>
      </p:sp>
      <p:sp>
        <p:nvSpPr>
          <p:cNvPr id="6" name="Slide Number Placeholder 5"/>
          <p:cNvSpPr>
            <a:spLocks noGrp="1"/>
          </p:cNvSpPr>
          <p:nvPr>
            <p:ph type="sldNum" sz="quarter" idx="12"/>
          </p:nvPr>
        </p:nvSpPr>
        <p:spPr/>
        <p:txBody>
          <a:bodyPr/>
          <a:lstStyle/>
          <a:p>
            <a:fld id="{5D2EF543-E35D-4C08-8024-110C5877F452}" type="slidenum">
              <a:rPr lang="nl-NL" smtClean="0"/>
              <a:pPr/>
              <a:t>72</a:t>
            </a:fld>
            <a:endParaRPr lang="nl-NL"/>
          </a:p>
        </p:txBody>
      </p:sp>
      <p:sp>
        <p:nvSpPr>
          <p:cNvPr id="8" name="Rectangle 7"/>
          <p:cNvSpPr/>
          <p:nvPr/>
        </p:nvSpPr>
        <p:spPr>
          <a:xfrm>
            <a:off x="6228184" y="4149080"/>
            <a:ext cx="2448272" cy="23762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400" b="1" dirty="0" smtClean="0">
                <a:solidFill>
                  <a:schemeClr val="tx1"/>
                </a:solidFill>
              </a:rPr>
              <a:t>HDD Productievoorbeeld</a:t>
            </a:r>
          </a:p>
          <a:p>
            <a:r>
              <a:rPr lang="nl-NL" sz="1400" b="1" dirty="0" smtClean="0">
                <a:solidFill>
                  <a:schemeClr val="tx1"/>
                </a:solidFill>
              </a:rPr>
              <a:t>Harde schijf, plastic behuizing, </a:t>
            </a:r>
            <a:r>
              <a:rPr lang="nl-NL" sz="1400" b="1" dirty="0" err="1" smtClean="0">
                <a:solidFill>
                  <a:schemeClr val="tx1"/>
                </a:solidFill>
              </a:rPr>
              <a:t>connectors</a:t>
            </a:r>
            <a:r>
              <a:rPr lang="nl-NL" sz="1400" b="1" dirty="0" smtClean="0">
                <a:solidFill>
                  <a:schemeClr val="tx1"/>
                </a:solidFill>
              </a:rPr>
              <a:t>, schroeven, kabel, PCB. Eindproduct 0% douanerecht. Onderdelen gemiddeld 2,4%</a:t>
            </a:r>
          </a:p>
          <a:p>
            <a:r>
              <a:rPr lang="nl-NL" sz="1400" b="1" dirty="0" smtClean="0">
                <a:solidFill>
                  <a:schemeClr val="tx1"/>
                </a:solidFill>
              </a:rPr>
              <a:t>Besparing voor het bedrijf van Euro 1,2 Miljoen door BOD vergunning</a:t>
            </a:r>
          </a:p>
          <a:p>
            <a:endParaRPr lang="nl-NL" b="1" dirty="0" smtClean="0">
              <a:solidFill>
                <a:schemeClr val="tx1"/>
              </a:solidFill>
            </a:endParaRPr>
          </a:p>
        </p:txBody>
      </p:sp>
      <p:pic>
        <p:nvPicPr>
          <p:cNvPr id="10"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E</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73</a:t>
            </a:fld>
            <a:endParaRPr lang="nl-NL"/>
          </a:p>
        </p:txBody>
      </p:sp>
      <p:pic>
        <p:nvPicPr>
          <p:cNvPr id="4"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tijdelijke uitvoer buiten de EU?</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7" name="Slide Number Placeholder 6"/>
          <p:cNvSpPr>
            <a:spLocks noGrp="1"/>
          </p:cNvSpPr>
          <p:nvPr>
            <p:ph type="sldNum" sz="quarter" idx="12"/>
          </p:nvPr>
        </p:nvSpPr>
        <p:spPr/>
        <p:txBody>
          <a:bodyPr/>
          <a:lstStyle/>
          <a:p>
            <a:fld id="{5D2EF543-E35D-4C08-8024-110C5877F452}" type="slidenum">
              <a:rPr lang="nl-NL" smtClean="0"/>
              <a:pPr/>
              <a:t>74</a:t>
            </a:fld>
            <a:endParaRPr lang="nl-NL"/>
          </a:p>
        </p:txBody>
      </p:sp>
      <p:pic>
        <p:nvPicPr>
          <p:cNvPr id="6"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zogenaamde ingrijpende handeling.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26</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75</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wederinvoer in de EU?</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27</a:t>
            </a:r>
            <a:endParaRPr lang="nl-NL" b="1" dirty="0">
              <a:solidFill>
                <a:schemeClr val="bg1"/>
              </a:solidFill>
            </a:endParaRPr>
          </a:p>
        </p:txBody>
      </p:sp>
      <p:sp>
        <p:nvSpPr>
          <p:cNvPr id="8" name="Rectangle 7"/>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7" name="Slide Number Placeholder 6"/>
          <p:cNvSpPr>
            <a:spLocks noGrp="1"/>
          </p:cNvSpPr>
          <p:nvPr>
            <p:ph type="sldNum" sz="quarter" idx="12"/>
          </p:nvPr>
        </p:nvSpPr>
        <p:spPr/>
        <p:txBody>
          <a:bodyPr/>
          <a:lstStyle/>
          <a:p>
            <a:fld id="{5D2EF543-E35D-4C08-8024-110C5877F452}" type="slidenum">
              <a:rPr lang="nl-NL" smtClean="0"/>
              <a:pPr/>
              <a:t>76</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betaalt alleen invoerrechten over de toegevoegde waarde</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284984"/>
            <a:ext cx="7056784" cy="324036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endParaRPr lang="nl-NL" dirty="0" smtClean="0"/>
          </a:p>
          <a:p>
            <a:pPr marL="342900" indent="-342900"/>
            <a:endParaRPr lang="nl-NL" dirty="0"/>
          </a:p>
          <a:p>
            <a:pPr marL="342900" indent="-342900"/>
            <a:endParaRPr lang="nl-NL" dirty="0" smtClean="0"/>
          </a:p>
          <a:p>
            <a:pPr marL="342900" indent="-342900"/>
            <a:endParaRPr lang="nl-NL" dirty="0"/>
          </a:p>
          <a:p>
            <a:pPr marL="342900" indent="-342900"/>
            <a:r>
              <a:rPr lang="nl-NL" dirty="0" smtClean="0"/>
              <a:t>Rekenvoorbeeld:</a:t>
            </a:r>
          </a:p>
          <a:p>
            <a:r>
              <a:rPr lang="nl-NL" dirty="0" smtClean="0"/>
              <a:t>Een textiel bedrijf laat weefsels in Nederland produceren om deze in China te verwerken tot kleding </a:t>
            </a:r>
            <a:r>
              <a:rPr lang="nl-NL" dirty="0"/>
              <a:t>D</a:t>
            </a:r>
            <a:r>
              <a:rPr lang="nl-NL" dirty="0" smtClean="0"/>
              <a:t>aarna wordt de kleding verkocht in Europa. Er wordt voor Euro 600.000 aan weefsel geëxporteerd en  de maakkosten in China bedragen Euro 110.000. In principe wordt bij invoer in de EU een bedrag van Euro 85.200 aan invoerrechten berekent door de douane.</a:t>
            </a:r>
          </a:p>
          <a:p>
            <a:r>
              <a:rPr lang="nl-NL" dirty="0" smtClean="0"/>
              <a:t>	(110.000 + 600.000 = 710.000 * 12% invoerrechten)</a:t>
            </a:r>
          </a:p>
          <a:p>
            <a:r>
              <a:rPr lang="nl-NL" dirty="0" smtClean="0"/>
              <a:t>Door gebruik te maken van passieve veredeling worden de douanerechten Euro 13.200 (110.000 * 12% = 13.200)</a:t>
            </a:r>
          </a:p>
          <a:p>
            <a:r>
              <a:rPr lang="nl-NL" dirty="0" smtClean="0"/>
              <a:t>Een verschil van Euro 72.000 aan invoerrechten!		</a:t>
            </a:r>
            <a:r>
              <a:rPr lang="nl-NL" dirty="0" smtClean="0">
                <a:hlinkClick r:id="rId2" action="ppaction://hlinksldjump"/>
              </a:rPr>
              <a:t>Ga verder</a:t>
            </a:r>
            <a:endParaRPr lang="nl-NL" dirty="0" smtClean="0"/>
          </a:p>
          <a:p>
            <a:pPr marL="342900" indent="-342900"/>
            <a:endParaRPr lang="nl-NL" dirty="0"/>
          </a:p>
          <a:p>
            <a:pPr marL="342900" indent="-342900"/>
            <a:endParaRPr lang="nl-NL" dirty="0" smtClean="0"/>
          </a:p>
          <a:p>
            <a:pPr marL="342900" indent="-342900"/>
            <a:endParaRPr lang="nl-NL" dirty="0" smtClean="0"/>
          </a:p>
          <a:p>
            <a:pPr marL="342900" indent="-342900" algn="ctr"/>
            <a:r>
              <a:rPr lang="nl-NL" sz="2000" dirty="0" smtClean="0">
                <a:hlinkClick r:id="rId2" action="ppaction://hlinksldjump"/>
              </a:rPr>
              <a:t>Ga verder</a:t>
            </a:r>
            <a:endParaRPr lang="nl-NL" sz="2000" dirty="0" smtClean="0"/>
          </a:p>
        </p:txBody>
      </p:sp>
      <p:sp>
        <p:nvSpPr>
          <p:cNvPr id="6" name="Slide Number Placeholder 5"/>
          <p:cNvSpPr>
            <a:spLocks noGrp="1"/>
          </p:cNvSpPr>
          <p:nvPr>
            <p:ph type="sldNum" sz="quarter" idx="12"/>
          </p:nvPr>
        </p:nvSpPr>
        <p:spPr/>
        <p:txBody>
          <a:bodyPr/>
          <a:lstStyle/>
          <a:p>
            <a:fld id="{5D2EF543-E35D-4C08-8024-110C5877F452}" type="slidenum">
              <a:rPr lang="nl-NL" smtClean="0"/>
              <a:pPr/>
              <a:t>77</a:t>
            </a:fld>
            <a:endParaRPr lang="nl-NL"/>
          </a:p>
        </p:txBody>
      </p:sp>
      <p:pic>
        <p:nvPicPr>
          <p:cNvPr id="8"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er douanerechten op de import betaald?</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28</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78</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substantiële hoeveelheid douanerechten?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29</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2"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3"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79</a:t>
            </a:fld>
            <a:endParaRPr lang="nl-NL"/>
          </a:p>
        </p:txBody>
      </p:sp>
      <p:sp>
        <p:nvSpPr>
          <p:cNvPr id="10" name="Rectangle 9"/>
          <p:cNvSpPr/>
          <p:nvPr/>
        </p:nvSpPr>
        <p:spPr>
          <a:xfrm>
            <a:off x="5868144" y="4005064"/>
            <a:ext cx="2448272" cy="26369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b="1" dirty="0" smtClean="0">
              <a:solidFill>
                <a:schemeClr val="tx1"/>
              </a:solidFill>
            </a:endParaRPr>
          </a:p>
          <a:p>
            <a:r>
              <a:rPr lang="nl-NL" b="1" dirty="0" smtClean="0">
                <a:solidFill>
                  <a:schemeClr val="tx1"/>
                </a:solidFill>
              </a:rPr>
              <a:t>Ervaring leert dat een substantiële hoeveelheid meer dan Euro 50.000 per jaar aan douanerechten bedraagt. </a:t>
            </a:r>
          </a:p>
        </p:txBody>
      </p:sp>
      <p:pic>
        <p:nvPicPr>
          <p:cNvPr id="11"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beschikt over de goederen en u bent voorraadhouder</a:t>
            </a:r>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endParaRPr lang="nl-NL" sz="2000" dirty="0" smtClean="0"/>
          </a:p>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FontTx/>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1052736"/>
            <a:ext cx="897618" cy="369332"/>
          </a:xfrm>
          <a:prstGeom prst="rect">
            <a:avLst/>
          </a:prstGeom>
          <a:noFill/>
        </p:spPr>
        <p:txBody>
          <a:bodyPr wrap="none" rtlCol="0">
            <a:spAutoFit/>
          </a:bodyPr>
          <a:lstStyle/>
          <a:p>
            <a:r>
              <a:rPr lang="nl-NL" b="1" dirty="0" smtClean="0">
                <a:solidFill>
                  <a:schemeClr val="bg1"/>
                </a:solidFill>
              </a:rPr>
              <a:t>Vraag 6</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8</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Passieve Verdeling</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Bij passieve veredeling worden goederen tijdelijk uit de EU uitgevoerd om deze in een derde land een herstelling, bewerking of verwerking te doen ondergaan. Bij terugkomst van de goederen in de EU zou normaal gesproken de rechten bij invoer moeten worden betaald</a:t>
            </a:r>
          </a:p>
          <a:p>
            <a:pPr marL="342900" indent="-342900"/>
            <a:endParaRPr lang="nl-NL" sz="2000" dirty="0" smtClean="0"/>
          </a:p>
          <a:p>
            <a:pPr marL="342900" indent="-342900" algn="ctr"/>
            <a:r>
              <a:rPr lang="nl-NL" sz="2000" dirty="0" smtClean="0">
                <a:hlinkClick r:id="rId2" action="ppaction://hlinksldjump"/>
              </a:rPr>
              <a:t>Ga door</a:t>
            </a:r>
            <a:endParaRPr lang="nl-NL" sz="2000" dirty="0" smtClean="0"/>
          </a:p>
          <a:p>
            <a:pPr marL="342900" indent="-342900"/>
            <a:endParaRPr lang="nl-NL" sz="2000" dirty="0" smtClean="0"/>
          </a:p>
          <a:p>
            <a:pPr marL="342900" indent="-342900">
              <a:buAutoNum type="alphaUcPeriod"/>
            </a:pPr>
            <a:endParaRPr lang="nl-NL" sz="2000" dirty="0" smtClean="0"/>
          </a:p>
        </p:txBody>
      </p:sp>
      <p:sp>
        <p:nvSpPr>
          <p:cNvPr id="6" name="Slide Number Placeholder 5"/>
          <p:cNvSpPr>
            <a:spLocks noGrp="1"/>
          </p:cNvSpPr>
          <p:nvPr>
            <p:ph type="sldNum" sz="quarter" idx="12"/>
          </p:nvPr>
        </p:nvSpPr>
        <p:spPr/>
        <p:txBody>
          <a:bodyPr/>
          <a:lstStyle/>
          <a:p>
            <a:fld id="{5D2EF543-E35D-4C08-8024-110C5877F452}" type="slidenum">
              <a:rPr lang="nl-NL" smtClean="0"/>
              <a:pPr/>
              <a:t>80</a:t>
            </a:fld>
            <a:endParaRPr lang="nl-NL"/>
          </a:p>
        </p:txBody>
      </p:sp>
      <p:pic>
        <p:nvPicPr>
          <p:cNvPr id="8"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Deel F</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81</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tijdelijke invoer van goederen buiten de EU met als doel wederuitvoer?</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tangle 7"/>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7" name="Rectangle 6"/>
          <p:cNvSpPr/>
          <p:nvPr/>
        </p:nvSpPr>
        <p:spPr>
          <a:xfrm>
            <a:off x="5652120" y="3645024"/>
            <a:ext cx="3168352" cy="28083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b="1" dirty="0" smtClean="0">
                <a:solidFill>
                  <a:schemeClr val="tx1"/>
                </a:solidFill>
                <a:latin typeface="Tahoma" pitchFamily="34" charset="0"/>
                <a:cs typeface="Tahoma" pitchFamily="34" charset="0"/>
              </a:rPr>
              <a:t>Dit geldt over het algemeen voor een aantal specifieke goederensoorten, </a:t>
            </a:r>
            <a:r>
              <a:rPr lang="nl-NL" sz="1600" b="1" dirty="0" err="1" smtClean="0">
                <a:solidFill>
                  <a:schemeClr val="tx1"/>
                </a:solidFill>
                <a:latin typeface="Tahoma" pitchFamily="34" charset="0"/>
                <a:cs typeface="Tahoma" pitchFamily="34" charset="0"/>
              </a:rPr>
              <a:t>nl</a:t>
            </a:r>
            <a:r>
              <a:rPr lang="nl-NL" sz="1600" b="1" dirty="0" smtClean="0">
                <a:solidFill>
                  <a:schemeClr val="tx1"/>
                </a:solidFill>
                <a:latin typeface="Tahoma" pitchFamily="34" charset="0"/>
                <a:cs typeface="Tahoma" pitchFamily="34" charset="0"/>
              </a:rPr>
              <a:t>.</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verpakkingsmiddelen</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beroepsuitrusting</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tentoonstellingsgoederen</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medische, chirurgische _ laboratoriummaterialen</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gereedschappen &amp; instrumenten</a:t>
            </a:r>
          </a:p>
          <a:p>
            <a:pPr marL="171450" indent="-171450">
              <a:buFont typeface="Arial" pitchFamily="34" charset="0"/>
              <a:buChar char="•"/>
            </a:pPr>
            <a:r>
              <a:rPr lang="nl-NL" sz="1600" b="1" dirty="0" smtClean="0">
                <a:solidFill>
                  <a:schemeClr val="tx1"/>
                </a:solidFill>
                <a:latin typeface="Tahoma" pitchFamily="34" charset="0"/>
                <a:cs typeface="Tahoma" pitchFamily="34" charset="0"/>
              </a:rPr>
              <a:t> Monsters</a:t>
            </a:r>
            <a:endParaRPr lang="nl-NL" sz="1600" b="1" dirty="0">
              <a:solidFill>
                <a:schemeClr val="tx1"/>
              </a:solidFill>
              <a:latin typeface="Tahoma" pitchFamily="34" charset="0"/>
              <a:cs typeface="Tahoma" pitchFamily="34" charset="0"/>
            </a:endParaRPr>
          </a:p>
        </p:txBody>
      </p:sp>
      <p:sp>
        <p:nvSpPr>
          <p:cNvPr id="11" name="Slide Number Placeholder 10"/>
          <p:cNvSpPr>
            <a:spLocks noGrp="1"/>
          </p:cNvSpPr>
          <p:nvPr>
            <p:ph type="sldNum" sz="quarter" idx="12"/>
          </p:nvPr>
        </p:nvSpPr>
        <p:spPr/>
        <p:txBody>
          <a:bodyPr/>
          <a:lstStyle/>
          <a:p>
            <a:fld id="{5D2EF543-E35D-4C08-8024-110C5877F452}" type="slidenum">
              <a:rPr lang="nl-NL" smtClean="0"/>
              <a:pPr/>
              <a:t>82</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Worden er douanerechten op de import betaald?</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30</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83</a:t>
            </a:fld>
            <a:endParaRPr lang="nl-NL"/>
          </a:p>
        </p:txBody>
      </p:sp>
      <p:pic>
        <p:nvPicPr>
          <p:cNvPr id="10"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Is er sprake van een substantiële hoeveelheid douanerechten?</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827584" y="980728"/>
            <a:ext cx="1014637" cy="369332"/>
          </a:xfrm>
          <a:prstGeom prst="rect">
            <a:avLst/>
          </a:prstGeom>
          <a:noFill/>
        </p:spPr>
        <p:txBody>
          <a:bodyPr wrap="none" rtlCol="0">
            <a:spAutoFit/>
          </a:bodyPr>
          <a:lstStyle/>
          <a:p>
            <a:r>
              <a:rPr lang="de-CH" b="1" dirty="0" err="1" smtClean="0">
                <a:solidFill>
                  <a:schemeClr val="bg1"/>
                </a:solidFill>
              </a:rPr>
              <a:t>Vraag</a:t>
            </a:r>
            <a:r>
              <a:rPr lang="de-CH" b="1" dirty="0" smtClean="0">
                <a:solidFill>
                  <a:schemeClr val="bg1"/>
                </a:solidFill>
              </a:rPr>
              <a:t> 31</a:t>
            </a:r>
            <a:endParaRPr lang="nl-NL" b="1" dirty="0">
              <a:solidFill>
                <a:schemeClr val="bg1"/>
              </a:solidFill>
            </a:endParaRPr>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8" name="Slide Number Placeholder 7"/>
          <p:cNvSpPr>
            <a:spLocks noGrp="1"/>
          </p:cNvSpPr>
          <p:nvPr>
            <p:ph type="sldNum" sz="quarter" idx="12"/>
          </p:nvPr>
        </p:nvSpPr>
        <p:spPr/>
        <p:txBody>
          <a:bodyPr/>
          <a:lstStyle/>
          <a:p>
            <a:fld id="{5D2EF543-E35D-4C08-8024-110C5877F452}" type="slidenum">
              <a:rPr lang="nl-NL" smtClean="0"/>
              <a:pPr/>
              <a:t>84</a:t>
            </a:fld>
            <a:endParaRPr lang="nl-NL"/>
          </a:p>
        </p:txBody>
      </p:sp>
      <p:sp>
        <p:nvSpPr>
          <p:cNvPr id="10" name="Rectangle 9"/>
          <p:cNvSpPr/>
          <p:nvPr/>
        </p:nvSpPr>
        <p:spPr>
          <a:xfrm>
            <a:off x="5796136" y="3933056"/>
            <a:ext cx="2448272" cy="26369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b="1" dirty="0" smtClean="0">
              <a:solidFill>
                <a:schemeClr val="tx1"/>
              </a:solidFill>
            </a:endParaRPr>
          </a:p>
          <a:p>
            <a:r>
              <a:rPr lang="nl-NL" b="1" dirty="0" smtClean="0">
                <a:solidFill>
                  <a:schemeClr val="tx1"/>
                </a:solidFill>
              </a:rPr>
              <a:t>Ervaring leert dat een substantiële hoeveelheid meer dan Euro 50.000 per jaar aan douanerechten bedraagt. </a:t>
            </a:r>
          </a:p>
        </p:txBody>
      </p:sp>
      <p:pic>
        <p:nvPicPr>
          <p:cNvPr id="11"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Tijdelijke Invoer</a:t>
            </a:r>
            <a:endParaRPr lang="nl-NL" sz="3600" dirty="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000" dirty="0" smtClean="0"/>
              <a:t>Tijdelijke invoer is een douanevereenvoudiging die het mogelijk maakt om </a:t>
            </a:r>
            <a:r>
              <a:rPr lang="nl-NL" sz="2000" i="1" dirty="0" smtClean="0"/>
              <a:t>tijdelijk</a:t>
            </a:r>
            <a:r>
              <a:rPr lang="nl-NL" sz="2000" dirty="0" smtClean="0"/>
              <a:t> niet-EU goederen in de EU te gebruiken. Daarbij hoeven geen of minder invoerrechten worden te betaald (gehele of gedeeltelijke schorsing). </a:t>
            </a:r>
          </a:p>
          <a:p>
            <a:pPr marL="342900" indent="-342900"/>
            <a:endParaRPr lang="nl-NL" sz="2000" dirty="0" smtClean="0"/>
          </a:p>
          <a:p>
            <a:pPr marL="342900" indent="-342900"/>
            <a:endParaRPr lang="nl-NL" sz="2000" dirty="0" smtClean="0"/>
          </a:p>
          <a:p>
            <a:pPr marL="342900" indent="-342900" algn="ctr"/>
            <a:r>
              <a:rPr lang="nl-NL" sz="2000" dirty="0" smtClean="0">
                <a:hlinkClick r:id="rId3" action="ppaction://hlinksldjump"/>
              </a:rPr>
              <a:t>Ga  verder</a:t>
            </a:r>
            <a:endParaRPr lang="nl-NL" sz="2000" dirty="0" smtClean="0"/>
          </a:p>
          <a:p>
            <a:pPr marL="342900" indent="-342900"/>
            <a:endParaRPr lang="nl-NL" sz="2000" dirty="0" smtClean="0"/>
          </a:p>
          <a:p>
            <a:pPr marL="342900" indent="-342900">
              <a:buAutoNum type="alphaUcPeriod"/>
            </a:pPr>
            <a:endParaRPr lang="nl-NL" sz="2000" dirty="0" smtClean="0"/>
          </a:p>
        </p:txBody>
      </p:sp>
      <p:sp>
        <p:nvSpPr>
          <p:cNvPr id="6" name="Slide Number Placeholder 5"/>
          <p:cNvSpPr>
            <a:spLocks noGrp="1"/>
          </p:cNvSpPr>
          <p:nvPr>
            <p:ph type="sldNum" sz="quarter" idx="12"/>
          </p:nvPr>
        </p:nvSpPr>
        <p:spPr/>
        <p:txBody>
          <a:bodyPr/>
          <a:lstStyle/>
          <a:p>
            <a:fld id="{5D2EF543-E35D-4C08-8024-110C5877F452}" type="slidenum">
              <a:rPr lang="nl-NL" smtClean="0"/>
              <a:pPr/>
              <a:t>85</a:t>
            </a:fld>
            <a:endParaRPr lang="nl-NL"/>
          </a:p>
        </p:txBody>
      </p:sp>
      <p:sp>
        <p:nvSpPr>
          <p:cNvPr id="8" name="Rectangle 7"/>
          <p:cNvSpPr/>
          <p:nvPr/>
        </p:nvSpPr>
        <p:spPr>
          <a:xfrm>
            <a:off x="5724128" y="4409728"/>
            <a:ext cx="2952328" cy="22596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400" b="1" dirty="0" smtClean="0">
                <a:solidFill>
                  <a:schemeClr val="tx1"/>
                </a:solidFill>
              </a:rPr>
              <a:t>Dit geldt over het algemeen voor een aantal specifieke goederensoorten, </a:t>
            </a:r>
            <a:r>
              <a:rPr lang="nl-NL" sz="1400" b="1" dirty="0" err="1" smtClean="0">
                <a:solidFill>
                  <a:schemeClr val="tx1"/>
                </a:solidFill>
              </a:rPr>
              <a:t>nl</a:t>
            </a:r>
            <a:r>
              <a:rPr lang="nl-NL" sz="1400" b="1" dirty="0" smtClean="0">
                <a:solidFill>
                  <a:schemeClr val="tx1"/>
                </a:solidFill>
              </a:rPr>
              <a:t>.</a:t>
            </a:r>
          </a:p>
          <a:p>
            <a:pPr marL="171450" indent="-171450">
              <a:buFont typeface="Arial" pitchFamily="34" charset="0"/>
              <a:buChar char="•"/>
            </a:pPr>
            <a:r>
              <a:rPr lang="nl-NL" sz="1400" b="1" dirty="0" smtClean="0">
                <a:solidFill>
                  <a:schemeClr val="tx1"/>
                </a:solidFill>
              </a:rPr>
              <a:t> verpakkingsmiddelen</a:t>
            </a:r>
          </a:p>
          <a:p>
            <a:pPr marL="171450" indent="-171450">
              <a:buFont typeface="Arial" pitchFamily="34" charset="0"/>
              <a:buChar char="•"/>
            </a:pPr>
            <a:r>
              <a:rPr lang="nl-NL" sz="1400" b="1" dirty="0" smtClean="0">
                <a:solidFill>
                  <a:schemeClr val="tx1"/>
                </a:solidFill>
              </a:rPr>
              <a:t> beroepsuitrusting</a:t>
            </a:r>
          </a:p>
          <a:p>
            <a:pPr marL="171450" indent="-171450">
              <a:buFont typeface="Arial" pitchFamily="34" charset="0"/>
              <a:buChar char="•"/>
            </a:pPr>
            <a:r>
              <a:rPr lang="nl-NL" sz="1400" b="1" dirty="0" smtClean="0">
                <a:solidFill>
                  <a:schemeClr val="tx1"/>
                </a:solidFill>
              </a:rPr>
              <a:t> tentoonstellingsgoederen</a:t>
            </a:r>
          </a:p>
          <a:p>
            <a:pPr marL="171450" indent="-171450">
              <a:buFont typeface="Arial" pitchFamily="34" charset="0"/>
              <a:buChar char="•"/>
            </a:pPr>
            <a:r>
              <a:rPr lang="nl-NL" sz="1400" b="1" dirty="0" smtClean="0">
                <a:solidFill>
                  <a:schemeClr val="tx1"/>
                </a:solidFill>
              </a:rPr>
              <a:t> medische, chirurgische _ laboratoriummaterialen</a:t>
            </a:r>
          </a:p>
          <a:p>
            <a:pPr marL="171450" indent="-171450">
              <a:buFont typeface="Arial" pitchFamily="34" charset="0"/>
              <a:buChar char="•"/>
            </a:pPr>
            <a:r>
              <a:rPr lang="nl-NL" sz="1400" b="1" dirty="0" smtClean="0">
                <a:solidFill>
                  <a:schemeClr val="tx1"/>
                </a:solidFill>
              </a:rPr>
              <a:t> gereedschappen &amp; instrumenten</a:t>
            </a:r>
          </a:p>
          <a:p>
            <a:pPr marL="171450" indent="-171450">
              <a:buFont typeface="Arial" pitchFamily="34" charset="0"/>
              <a:buChar char="•"/>
            </a:pPr>
            <a:r>
              <a:rPr lang="nl-NL" sz="1400" b="1" dirty="0" smtClean="0">
                <a:solidFill>
                  <a:schemeClr val="tx1"/>
                </a:solidFill>
              </a:rPr>
              <a:t> monsters</a:t>
            </a:r>
            <a:endParaRPr lang="nl-NL" sz="1400" b="1" dirty="0">
              <a:solidFill>
                <a:schemeClr val="tx1"/>
              </a:solidFill>
            </a:endParaRPr>
          </a:p>
        </p:txBody>
      </p:sp>
      <p:pic>
        <p:nvPicPr>
          <p:cNvPr id="10"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AEO</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86</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Voorwaarde voor een economische douaneregeling</a:t>
            </a:r>
            <a:endParaRPr lang="nl-NL" sz="3600" dirty="0"/>
          </a:p>
        </p:txBody>
      </p:sp>
      <p:sp>
        <p:nvSpPr>
          <p:cNvPr id="5" name="Rectangle 4"/>
          <p:cNvSpPr/>
          <p:nvPr/>
        </p:nvSpPr>
        <p:spPr>
          <a:xfrm>
            <a:off x="827584" y="3068960"/>
            <a:ext cx="7056784" cy="34563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 Om gebruik te kunnen maken van een economische douaneregeling moet u in het bezit zijn van een </a:t>
            </a:r>
          </a:p>
          <a:p>
            <a:pPr marL="342900" indent="-342900" algn="ctr"/>
            <a:r>
              <a:rPr lang="nl-NL" sz="2000" dirty="0" smtClean="0"/>
              <a:t>AEO certificaat. </a:t>
            </a:r>
          </a:p>
          <a:p>
            <a:pPr marL="342900" indent="-342900" algn="ctr"/>
            <a:endParaRPr lang="nl-NL" sz="2000" dirty="0" smtClean="0"/>
          </a:p>
          <a:p>
            <a:pPr marL="342900" indent="-342900" algn="ctr"/>
            <a:r>
              <a:rPr lang="nl-NL" sz="2000" dirty="0" smtClean="0"/>
              <a:t>Lees onze aparte AEO Wijzer</a:t>
            </a:r>
          </a:p>
          <a:p>
            <a:pPr marL="342900" indent="-342900" algn="ctr"/>
            <a:endParaRPr lang="nl-NL" sz="2000" dirty="0" smtClean="0"/>
          </a:p>
          <a:p>
            <a:pPr marL="342900" indent="-342900" algn="ctr"/>
            <a:r>
              <a:rPr lang="nl-NL" sz="2000" dirty="0" smtClean="0"/>
              <a:t>Bent u geïnteresseerd om uw internationale handel nog  verder te optimaliseren? </a:t>
            </a:r>
          </a:p>
          <a:p>
            <a:pPr marL="342900" indent="-342900" algn="ctr"/>
            <a:endParaRPr lang="nl-NL" sz="2000" dirty="0" smtClean="0"/>
          </a:p>
          <a:p>
            <a:pPr marL="3657600" lvl="7" indent="-457200">
              <a:buFont typeface="+mj-lt"/>
              <a:buAutoNum type="arabicPeriod"/>
            </a:pPr>
            <a:r>
              <a:rPr lang="nl-NL" sz="2000" dirty="0" smtClean="0">
                <a:hlinkClick r:id="rId2" action="ppaction://hlinksldjump"/>
              </a:rPr>
              <a:t>Ja</a:t>
            </a:r>
            <a:endParaRPr lang="nl-NL" sz="2000" dirty="0" smtClean="0"/>
          </a:p>
          <a:p>
            <a:pPr marL="3657600" lvl="7" indent="-457200">
              <a:buFont typeface="+mj-lt"/>
              <a:buAutoNum type="arabicPeriod"/>
            </a:pPr>
            <a:r>
              <a:rPr lang="nl-NL" sz="2000" dirty="0" smtClean="0">
                <a:hlinkClick r:id="rId3" action="ppaction://hlinksldjump"/>
              </a:rPr>
              <a:t>Nee</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87</a:t>
            </a:fld>
            <a:endParaRPr lang="nl-NL"/>
          </a:p>
        </p:txBody>
      </p:sp>
      <p:pic>
        <p:nvPicPr>
          <p:cNvPr id="7"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U bent actief bezig met internationale handel </a:t>
            </a:r>
            <a:endParaRPr lang="nl-NL" sz="3600" dirty="0"/>
          </a:p>
        </p:txBody>
      </p:sp>
      <p:sp>
        <p:nvSpPr>
          <p:cNvPr id="5" name="Rectangle 4"/>
          <p:cNvSpPr/>
          <p:nvPr/>
        </p:nvSpPr>
        <p:spPr>
          <a:xfrm>
            <a:off x="827584" y="3068960"/>
            <a:ext cx="7056784" cy="34563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Ondanks dat u geen gebruik maakt van economische douaneregelingen, kan een AEO certificaat voordelen bieden</a:t>
            </a:r>
          </a:p>
          <a:p>
            <a:pPr marL="342900" indent="-342900" algn="ctr"/>
            <a:r>
              <a:rPr lang="nl-NL" sz="2000" dirty="0" smtClean="0"/>
              <a:t> </a:t>
            </a:r>
          </a:p>
          <a:p>
            <a:pPr marL="342900" indent="-342900" algn="ctr"/>
            <a:r>
              <a:rPr lang="nl-NL" sz="2000" dirty="0" smtClean="0"/>
              <a:t>Lees onze aparte AEO Wijzer</a:t>
            </a:r>
          </a:p>
          <a:p>
            <a:pPr marL="342900" indent="-342900" algn="ctr"/>
            <a:endParaRPr lang="nl-NL" sz="2000" dirty="0" smtClean="0"/>
          </a:p>
          <a:p>
            <a:pPr marL="342900" indent="-342900" algn="ctr"/>
            <a:r>
              <a:rPr lang="nl-NL" sz="2000" dirty="0" smtClean="0"/>
              <a:t>Bent u geïnteresseerd om uw internationale handel nog  verder te optimaliseren? </a:t>
            </a:r>
          </a:p>
          <a:p>
            <a:pPr marL="342900" indent="-342900" algn="ctr"/>
            <a:endParaRPr lang="nl-NL" sz="2000" dirty="0" smtClean="0"/>
          </a:p>
          <a:p>
            <a:pPr marL="3657600" lvl="7" indent="-457200">
              <a:buFont typeface="+mj-lt"/>
              <a:buAutoNum type="arabicPeriod"/>
            </a:pPr>
            <a:r>
              <a:rPr lang="nl-NL" sz="2000" dirty="0" smtClean="0">
                <a:hlinkClick r:id="rId2" action="ppaction://hlinksldjump"/>
              </a:rPr>
              <a:t>Ja</a:t>
            </a:r>
            <a:endParaRPr lang="nl-NL" sz="2000" dirty="0" smtClean="0"/>
          </a:p>
          <a:p>
            <a:pPr marL="3657600" lvl="7" indent="-457200">
              <a:buFont typeface="+mj-lt"/>
              <a:buAutoNum type="arabicPeriod"/>
            </a:pPr>
            <a:r>
              <a:rPr lang="nl-NL" sz="2000" dirty="0" smtClean="0">
                <a:hlinkClick r:id="rId3" action="ppaction://hlinksldjump"/>
              </a:rPr>
              <a:t>Nee</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88</a:t>
            </a:fld>
            <a:endParaRPr lang="nl-NL"/>
          </a:p>
        </p:txBody>
      </p:sp>
      <p:pic>
        <p:nvPicPr>
          <p:cNvPr id="7" name="Picture 2" descr="NHTV Breda University of Applied Scien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Overige regelingen</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89</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124744"/>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Verricht u waardetoevoeging </a:t>
            </a:r>
          </a:p>
          <a:p>
            <a:pPr algn="ctr"/>
            <a:r>
              <a:rPr lang="nl-NL" sz="3600" dirty="0" smtClean="0"/>
              <a:t>aan de goederen?</a:t>
            </a:r>
          </a:p>
          <a:p>
            <a:pPr algn="ctr"/>
            <a:r>
              <a:rPr lang="nl-NL" dirty="0" smtClean="0"/>
              <a:t>(bijvoorbeeld assemblage, revisie, etc.)</a:t>
            </a:r>
            <a:endParaRPr lang="nl-NL"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eriod"/>
            </a:pPr>
            <a:endParaRPr lang="nl-NL" sz="2000" dirty="0" smtClean="0"/>
          </a:p>
          <a:p>
            <a:pPr marL="342900" indent="-342900" algn="ctr">
              <a:buFontTx/>
              <a:buAutoNum type="alphaUcPeriod"/>
            </a:pPr>
            <a:r>
              <a:rPr lang="nl-NL" sz="2000" dirty="0" smtClean="0">
                <a:hlinkClick r:id="rId3" action="ppaction://hlinksldjump"/>
              </a:rPr>
              <a:t>Ja</a:t>
            </a:r>
            <a:endParaRPr lang="nl-NL" sz="2000" dirty="0" smtClean="0"/>
          </a:p>
          <a:p>
            <a:pPr marL="342900" indent="-342900" algn="ctr">
              <a:buFontTx/>
              <a:buAutoNum type="alphaUcPeriod"/>
            </a:pPr>
            <a:endParaRPr lang="nl-NL" sz="2000" dirty="0" smtClean="0"/>
          </a:p>
          <a:p>
            <a:pPr marL="342900" indent="-342900" algn="ctr">
              <a:buFontTx/>
              <a:buAutoNum type="alphaUcPeriod"/>
            </a:pPr>
            <a:r>
              <a:rPr lang="nl-NL" sz="2000" dirty="0" smtClean="0">
                <a:hlinkClick r:id="rId4" action="ppaction://hlinksldjump"/>
              </a:rPr>
              <a:t>Nee</a:t>
            </a:r>
            <a:endParaRPr lang="nl-NL" sz="2000" dirty="0" smtClean="0"/>
          </a:p>
          <a:p>
            <a:pPr marL="342900" indent="-342900" algn="ctr">
              <a:buAutoNum type="alphaUcPeriod"/>
            </a:pPr>
            <a:endParaRPr lang="nl-NL" sz="2000" dirty="0" smtClean="0"/>
          </a:p>
        </p:txBody>
      </p:sp>
      <p:sp>
        <p:nvSpPr>
          <p:cNvPr id="6" name="TextBox 5"/>
          <p:cNvSpPr txBox="1"/>
          <p:nvPr/>
        </p:nvSpPr>
        <p:spPr>
          <a:xfrm>
            <a:off x="827584" y="1052736"/>
            <a:ext cx="897618" cy="369332"/>
          </a:xfrm>
          <a:prstGeom prst="rect">
            <a:avLst/>
          </a:prstGeom>
          <a:noFill/>
        </p:spPr>
        <p:txBody>
          <a:bodyPr wrap="none" rtlCol="0">
            <a:spAutoFit/>
          </a:bodyPr>
          <a:lstStyle/>
          <a:p>
            <a:r>
              <a:rPr lang="nl-NL" b="1" dirty="0" smtClean="0">
                <a:solidFill>
                  <a:schemeClr val="bg1"/>
                </a:solidFill>
              </a:rPr>
              <a:t>Vraag 7</a:t>
            </a:r>
            <a:endParaRPr lang="nl-NL" b="1" dirty="0">
              <a:solidFill>
                <a:schemeClr val="bg1"/>
              </a:solidFill>
            </a:endParaRPr>
          </a:p>
        </p:txBody>
      </p:sp>
      <p:sp>
        <p:nvSpPr>
          <p:cNvPr id="9" name="Action Button: Home 8">
            <a:hlinkClick r:id="" action="ppaction://hlinkshowjump?jump=firstslide" highlightClick="1"/>
          </p:cNvPr>
          <p:cNvSpPr/>
          <p:nvPr/>
        </p:nvSpPr>
        <p:spPr>
          <a:xfrm>
            <a:off x="8172400" y="1124744"/>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5D2EF543-E35D-4C08-8024-110C5877F452}" type="slidenum">
              <a:rPr lang="nl-NL" smtClean="0"/>
              <a:pPr/>
              <a:t>9</a:t>
            </a:fld>
            <a:endParaRPr lang="nl-NL"/>
          </a:p>
        </p:txBody>
      </p:sp>
      <p:pic>
        <p:nvPicPr>
          <p:cNvPr id="8"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Optimaliseren </a:t>
            </a:r>
          </a:p>
          <a:p>
            <a:pPr algn="ctr"/>
            <a:r>
              <a:rPr lang="nl-NL" sz="3600" dirty="0" smtClean="0"/>
              <a:t>Internationale Handel</a:t>
            </a:r>
            <a:endParaRPr lang="nl-NL" sz="3600" dirty="0"/>
          </a:p>
        </p:txBody>
      </p:sp>
      <p:sp>
        <p:nvSpPr>
          <p:cNvPr id="5" name="Rectangle 4"/>
          <p:cNvSpPr/>
          <p:nvPr/>
        </p:nvSpPr>
        <p:spPr>
          <a:xfrm>
            <a:off x="827584" y="3429000"/>
            <a:ext cx="7056784" cy="30963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lnSpc>
                <a:spcPct val="200000"/>
              </a:lnSpc>
              <a:buFont typeface="+mj-lt"/>
              <a:buAutoNum type="arabicPeriod"/>
            </a:pPr>
            <a:r>
              <a:rPr lang="nl-NL" sz="2000" dirty="0" smtClean="0">
                <a:hlinkClick r:id="rId2" action="ppaction://hlinksldjump"/>
              </a:rPr>
              <a:t>Douane waarde</a:t>
            </a:r>
            <a:endParaRPr lang="nl-NL" sz="2000" dirty="0" smtClean="0"/>
          </a:p>
          <a:p>
            <a:pPr marL="457200" indent="-457200" algn="ctr">
              <a:lnSpc>
                <a:spcPct val="200000"/>
              </a:lnSpc>
              <a:buFont typeface="+mj-lt"/>
              <a:buAutoNum type="arabicPeriod"/>
            </a:pPr>
            <a:r>
              <a:rPr lang="nl-NL" sz="2000" dirty="0" smtClean="0">
                <a:hlinkClick r:id="rId3" action="ppaction://hlinksldjump"/>
              </a:rPr>
              <a:t>Oorsprong</a:t>
            </a:r>
            <a:endParaRPr lang="nl-NL" sz="2000" dirty="0" smtClean="0"/>
          </a:p>
          <a:p>
            <a:pPr marL="457200" indent="-457200" algn="ctr">
              <a:lnSpc>
                <a:spcPct val="200000"/>
              </a:lnSpc>
              <a:buFont typeface="+mj-lt"/>
              <a:buAutoNum type="arabicPeriod"/>
            </a:pPr>
            <a:r>
              <a:rPr lang="nl-NL" sz="2000" dirty="0" smtClean="0">
                <a:hlinkClick r:id="rId4" action="ppaction://hlinksldjump"/>
              </a:rPr>
              <a:t>Indeling van goederen</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90</a:t>
            </a:fld>
            <a:endParaRPr lang="nl-NL"/>
          </a:p>
        </p:txBody>
      </p:sp>
      <p:pic>
        <p:nvPicPr>
          <p:cNvPr id="7" name="Picture 2" descr="NHTV Breda University of Applied Scien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Douanewaarde</a:t>
            </a:r>
            <a:endParaRPr lang="nl-NL" sz="3600" dirty="0"/>
          </a:p>
        </p:txBody>
      </p:sp>
      <p:sp>
        <p:nvSpPr>
          <p:cNvPr id="5" name="Rectangle 4"/>
          <p:cNvSpPr/>
          <p:nvPr/>
        </p:nvSpPr>
        <p:spPr>
          <a:xfrm>
            <a:off x="827584" y="3429000"/>
            <a:ext cx="7056784" cy="30963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gn="ctr"/>
            <a:r>
              <a:rPr lang="nl-NL" sz="2000" dirty="0" smtClean="0"/>
              <a:t>De factuurwaarde is niet per definitie de douanewaarde. Er zijn verschillende methoden om de douanewaarde te bepalen. Het verdient nader onderzoek om vast te stellen welke methode het meest geschikt c.q. het meest optimale resultaat voor uw onderneming bereikt.</a:t>
            </a:r>
          </a:p>
          <a:p>
            <a:pPr marL="342900" indent="-342900"/>
            <a:r>
              <a:rPr lang="nl-NL" sz="2000" dirty="0" smtClean="0"/>
              <a:t> </a:t>
            </a:r>
            <a:r>
              <a:rPr lang="nl-NL" sz="2000" dirty="0" smtClean="0">
                <a:hlinkClick r:id="rId2" action="ppaction://hlinksldjump"/>
              </a:rPr>
              <a:t>Terug</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91</a:t>
            </a:fld>
            <a:endParaRPr lang="nl-NL"/>
          </a:p>
        </p:txBody>
      </p:sp>
      <p:sp>
        <p:nvSpPr>
          <p:cNvPr id="7" name="Rectangle 6"/>
          <p:cNvSpPr/>
          <p:nvPr/>
        </p:nvSpPr>
        <p:spPr>
          <a:xfrm>
            <a:off x="2483768" y="5013176"/>
            <a:ext cx="6408712" cy="17728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b="1" dirty="0" smtClean="0">
                <a:solidFill>
                  <a:schemeClr val="tx1"/>
                </a:solidFill>
              </a:rPr>
              <a:t>Voorbeeld:</a:t>
            </a:r>
          </a:p>
          <a:p>
            <a:r>
              <a:rPr lang="nl-NL" sz="1600" b="1" dirty="0" smtClean="0">
                <a:solidFill>
                  <a:schemeClr val="tx1"/>
                </a:solidFill>
              </a:rPr>
              <a:t>Amerikaans bedrijf laat goederen produceren in China voor Euro 100.000. Deze verkoopt vervolgens aan een Europees bedrijf voor Euro 150.000. In geval van 12% invoerrechten is d.m.v. een douaneruling een besparing te behalen van Euro 6000. (Euro 18.000 minus Euro 12.000). Onder voorwaarden kan gebruik worden gemaakt van een zgn. voorafgaande transactie</a:t>
            </a:r>
            <a:endParaRPr lang="nl-NL" sz="1600" b="1" dirty="0">
              <a:solidFill>
                <a:schemeClr val="tx1"/>
              </a:solidFill>
            </a:endParaRPr>
          </a:p>
        </p:txBody>
      </p:sp>
      <p:pic>
        <p:nvPicPr>
          <p:cNvPr id="8"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Oorsprong</a:t>
            </a:r>
            <a:endParaRPr lang="nl-NL" sz="3600" dirty="0"/>
          </a:p>
        </p:txBody>
      </p:sp>
      <p:sp>
        <p:nvSpPr>
          <p:cNvPr id="5" name="Rectangle 4"/>
          <p:cNvSpPr/>
          <p:nvPr/>
        </p:nvSpPr>
        <p:spPr>
          <a:xfrm>
            <a:off x="827584" y="3429000"/>
            <a:ext cx="7056784" cy="30963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gn="ctr"/>
            <a:endParaRPr lang="nl-NL" sz="2000" dirty="0" smtClean="0"/>
          </a:p>
          <a:p>
            <a:pPr marL="342900" indent="-342900" algn="ctr"/>
            <a:r>
              <a:rPr lang="nl-NL" sz="2000" dirty="0" smtClean="0"/>
              <a:t>Vanuit een douaneoptiek is de oorsprong van goederen het land waar deze geproduceerd zijn of een ingrijpende behandeling hebben ondergaan.  Er zijn diverse economische verdragen met landen of regio´s die door de EU bevoordeeld worden met lagere of geen douanerechten.  Door goederen uit deze landen te betrekken betaald u aanzienlijk minder douanerechten. </a:t>
            </a:r>
          </a:p>
          <a:p>
            <a:pPr marL="342900" indent="-342900" algn="ctr"/>
            <a:endParaRPr lang="nl-NL" sz="2000" dirty="0" smtClean="0"/>
          </a:p>
          <a:p>
            <a:pPr marL="342900" indent="-342900" algn="ctr"/>
            <a:r>
              <a:rPr lang="nl-NL" sz="2000" dirty="0" smtClean="0">
                <a:hlinkClick r:id="rId2" action="ppaction://hlinksldjump"/>
              </a:rPr>
              <a:t>Terug</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92</a:t>
            </a:fld>
            <a:endParaRPr lang="nl-NL"/>
          </a:p>
        </p:txBody>
      </p:sp>
      <p:pic>
        <p:nvPicPr>
          <p:cNvPr id="7"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Indeling van goederen</a:t>
            </a:r>
            <a:endParaRPr lang="nl-NL" sz="3600" dirty="0"/>
          </a:p>
        </p:txBody>
      </p:sp>
      <p:sp>
        <p:nvSpPr>
          <p:cNvPr id="5" name="Rectangle 4"/>
          <p:cNvSpPr/>
          <p:nvPr/>
        </p:nvSpPr>
        <p:spPr>
          <a:xfrm>
            <a:off x="827584" y="3429000"/>
            <a:ext cx="7056784" cy="30963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gn="ctr"/>
            <a:endParaRPr lang="nl-NL" sz="2000" dirty="0" smtClean="0"/>
          </a:p>
          <a:p>
            <a:pPr marL="342900" indent="-342900" algn="ctr"/>
            <a:r>
              <a:rPr lang="nl-NL" sz="2000" dirty="0" smtClean="0"/>
              <a:t>Om douanerechten te bepalen worden goederen ingedeeld in de gecombineerde nomenclatuur (GN). Deze indeling bepaalt de van toepassing zijnde invoerheffing, zoals invoerrechten, </a:t>
            </a:r>
            <a:r>
              <a:rPr lang="nl-NL" sz="2000" dirty="0" err="1" smtClean="0"/>
              <a:t>anti-dump</a:t>
            </a:r>
            <a:r>
              <a:rPr lang="nl-NL" sz="2000" dirty="0" smtClean="0"/>
              <a:t> of andere heffingen.  Een zorgvuldige indeling kan veel financieel voordeel voor bedrijven opleveren.  Een BTI (Bindende Tarief Inlichting) geeft u zekerheid dat de indeling  en daarmee de invoerheffing juist is.  </a:t>
            </a:r>
          </a:p>
          <a:p>
            <a:pPr marL="342900" indent="-342900" algn="ctr"/>
            <a:endParaRPr lang="nl-NL" sz="2000" dirty="0" smtClean="0">
              <a:hlinkClick r:id="rId2" action="ppaction://hlinksldjump"/>
            </a:endParaRPr>
          </a:p>
          <a:p>
            <a:pPr marL="342900" indent="-342900" algn="ctr"/>
            <a:r>
              <a:rPr lang="nl-NL" sz="2000" dirty="0" smtClean="0">
                <a:hlinkClick r:id="rId2" action="ppaction://hlinksldjump"/>
              </a:rPr>
              <a:t>Einde</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93</a:t>
            </a:fld>
            <a:endParaRPr lang="nl-NL"/>
          </a:p>
        </p:txBody>
      </p:sp>
      <p:pic>
        <p:nvPicPr>
          <p:cNvPr id="7"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EINDE</a:t>
            </a:r>
            <a:endParaRPr lang="nl-NL" dirty="0"/>
          </a:p>
        </p:txBody>
      </p:sp>
      <p:sp>
        <p:nvSpPr>
          <p:cNvPr id="3" name="Slide Number Placeholder 2"/>
          <p:cNvSpPr>
            <a:spLocks noGrp="1"/>
          </p:cNvSpPr>
          <p:nvPr>
            <p:ph type="sldNum" sz="quarter" idx="12"/>
          </p:nvPr>
        </p:nvSpPr>
        <p:spPr/>
        <p:txBody>
          <a:bodyPr/>
          <a:lstStyle/>
          <a:p>
            <a:fld id="{5D2EF543-E35D-4C08-8024-110C5877F452}" type="slidenum">
              <a:rPr lang="nl-NL" smtClean="0"/>
              <a:pPr/>
              <a:t>94</a:t>
            </a:fld>
            <a:endParaRPr lang="nl-NL"/>
          </a:p>
        </p:txBody>
      </p:sp>
      <p:pic>
        <p:nvPicPr>
          <p:cNvPr id="4"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052736"/>
            <a:ext cx="7056784" cy="187220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t>Einde vragenlijst</a:t>
            </a:r>
            <a:endParaRPr lang="nl-NL" sz="3600" dirty="0"/>
          </a:p>
        </p:txBody>
      </p:sp>
      <p:sp>
        <p:nvSpPr>
          <p:cNvPr id="5" name="Rectangle 4"/>
          <p:cNvSpPr/>
          <p:nvPr/>
        </p:nvSpPr>
        <p:spPr>
          <a:xfrm>
            <a:off x="827584" y="3429000"/>
            <a:ext cx="7056784" cy="28083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nl-NL" sz="2000" dirty="0" smtClean="0"/>
              <a:t>U heeft de vragenlijst afgerond, gezien uw huidige bedrijfsomstandigheden lijkt het erop dat uw </a:t>
            </a:r>
          </a:p>
          <a:p>
            <a:pPr marL="342900" indent="-342900" algn="ctr"/>
            <a:r>
              <a:rPr lang="nl-NL" sz="2000" dirty="0" smtClean="0"/>
              <a:t>fiscaallogistieke situatie optimaal is.</a:t>
            </a:r>
          </a:p>
          <a:p>
            <a:pPr marL="342900" indent="-342900" algn="ctr"/>
            <a:endParaRPr lang="nl-NL" sz="2000" dirty="0" smtClean="0"/>
          </a:p>
          <a:p>
            <a:pPr marL="342900" indent="-342900" algn="ctr"/>
            <a:r>
              <a:rPr lang="nl-NL" sz="2000" dirty="0" smtClean="0">
                <a:hlinkClick r:id="rId2" action="ppaction://hlinksldjump"/>
              </a:rPr>
              <a:t>Klik hier </a:t>
            </a:r>
            <a:endParaRPr lang="nl-NL" sz="2000" dirty="0" smtClean="0"/>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5D2EF543-E35D-4C08-8024-110C5877F452}" type="slidenum">
              <a:rPr lang="nl-NL" smtClean="0"/>
              <a:pPr/>
              <a:t>95</a:t>
            </a:fld>
            <a:endParaRPr lang="nl-NL"/>
          </a:p>
        </p:txBody>
      </p:sp>
      <p:pic>
        <p:nvPicPr>
          <p:cNvPr id="7" name="Picture 2" descr="NHTV Breda University of Applied Scie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1340768"/>
            <a:ext cx="6400800" cy="1752600"/>
          </a:xfrm>
        </p:spPr>
        <p:txBody>
          <a:bodyPr>
            <a:noAutofit/>
          </a:bodyPr>
          <a:lstStyle/>
          <a:p>
            <a:r>
              <a:rPr lang="nl-NL" dirty="0" smtClean="0">
                <a:latin typeface="Tahoma" pitchFamily="34" charset="0"/>
                <a:cs typeface="Tahoma" pitchFamily="34" charset="0"/>
              </a:rPr>
              <a:t>A </a:t>
            </a:r>
            <a:r>
              <a:rPr lang="nl-NL" dirty="0" err="1" smtClean="0">
                <a:latin typeface="Tahoma" pitchFamily="34" charset="0"/>
                <a:cs typeface="Tahoma" pitchFamily="34" charset="0"/>
              </a:rPr>
              <a:t>Strategic</a:t>
            </a:r>
            <a:r>
              <a:rPr lang="nl-NL" dirty="0" smtClean="0">
                <a:latin typeface="Tahoma" pitchFamily="34" charset="0"/>
                <a:cs typeface="Tahoma" pitchFamily="34" charset="0"/>
              </a:rPr>
              <a:t> </a:t>
            </a:r>
            <a:r>
              <a:rPr lang="nl-NL" dirty="0" err="1" smtClean="0">
                <a:latin typeface="Tahoma" pitchFamily="34" charset="0"/>
                <a:cs typeface="Tahoma" pitchFamily="34" charset="0"/>
              </a:rPr>
              <a:t>Approach</a:t>
            </a:r>
            <a:r>
              <a:rPr lang="nl-NL" dirty="0">
                <a:latin typeface="Tahoma" pitchFamily="34" charset="0"/>
                <a:cs typeface="Tahoma" pitchFamily="34" charset="0"/>
              </a:rPr>
              <a:t> </a:t>
            </a:r>
            <a:r>
              <a:rPr lang="nl-NL" dirty="0" smtClean="0">
                <a:latin typeface="Tahoma" pitchFamily="34" charset="0"/>
                <a:cs typeface="Tahoma" pitchFamily="34" charset="0"/>
              </a:rPr>
              <a:t>on</a:t>
            </a:r>
          </a:p>
          <a:p>
            <a:r>
              <a:rPr lang="nl-NL" dirty="0" smtClean="0">
                <a:latin typeface="Tahoma" pitchFamily="34" charset="0"/>
                <a:cs typeface="Tahoma" pitchFamily="34" charset="0"/>
              </a:rPr>
              <a:t>International Trade &amp; Customs</a:t>
            </a:r>
          </a:p>
          <a:p>
            <a:endParaRPr lang="nl-NL" dirty="0" smtClean="0">
              <a:latin typeface="Tahoma" pitchFamily="34" charset="0"/>
              <a:cs typeface="Tahoma" pitchFamily="34" charset="0"/>
            </a:endParaRPr>
          </a:p>
          <a:p>
            <a:r>
              <a:rPr lang="nl-NL" b="1" i="1" dirty="0" smtClean="0">
                <a:latin typeface="Tahoma" pitchFamily="34" charset="0"/>
                <a:cs typeface="Tahoma" pitchFamily="34" charset="0"/>
              </a:rPr>
              <a:t>Bedankt voor het invullen van de vragenlijst</a:t>
            </a:r>
            <a:endParaRPr lang="nl-NL" b="1" i="1" dirty="0">
              <a:latin typeface="Tahoma" pitchFamily="34" charset="0"/>
              <a:cs typeface="Tahoma" pitchFamily="34" charset="0"/>
            </a:endParaRPr>
          </a:p>
        </p:txBody>
      </p:sp>
      <p:sp>
        <p:nvSpPr>
          <p:cNvPr id="8" name="Slide Number Placeholder 7"/>
          <p:cNvSpPr>
            <a:spLocks noGrp="1"/>
          </p:cNvSpPr>
          <p:nvPr>
            <p:ph type="sldNum" sz="quarter" idx="12"/>
          </p:nvPr>
        </p:nvSpPr>
        <p:spPr/>
        <p:txBody>
          <a:bodyPr/>
          <a:lstStyle/>
          <a:p>
            <a:fld id="{5D2EF543-E35D-4C08-8024-110C5877F452}" type="slidenum">
              <a:rPr lang="nl-NL" smtClean="0"/>
              <a:pPr/>
              <a:t>96</a:t>
            </a:fld>
            <a:endParaRPr lang="nl-NL"/>
          </a:p>
        </p:txBody>
      </p:sp>
      <p:sp>
        <p:nvSpPr>
          <p:cNvPr id="9" name="Action Button: Home 8">
            <a:hlinkClick r:id="" action="ppaction://hlinkshowjump?jump=firstslide" highlightClick="1"/>
          </p:cNvPr>
          <p:cNvSpPr/>
          <p:nvPr/>
        </p:nvSpPr>
        <p:spPr>
          <a:xfrm>
            <a:off x="8172400" y="1052736"/>
            <a:ext cx="720080" cy="648072"/>
          </a:xfrm>
          <a:prstGeom prst="actionButtonHom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2" descr="NHTV Breda University of Applied Scien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586" y="30425"/>
            <a:ext cx="900100" cy="5906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DAEDB9C008E546B72CBC68599BA8AD" ma:contentTypeVersion="0" ma:contentTypeDescription="Create a new document." ma:contentTypeScope="" ma:versionID="e8eed9f5afd5142d66404c5f9500641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87B9E12-4847-4259-9919-638C33AF91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50793CA-F512-4922-A551-A99A78F2C01A}">
  <ds:schemaRefs>
    <ds:schemaRef ds:uri="http://schemas.microsoft.com/sharepoint/v3/contenttype/forms"/>
  </ds:schemaRefs>
</ds:datastoreItem>
</file>

<file path=customXml/itemProps3.xml><?xml version="1.0" encoding="utf-8"?>
<ds:datastoreItem xmlns:ds="http://schemas.openxmlformats.org/officeDocument/2006/customXml" ds:itemID="{C7AC0F66-4D8A-4241-ABFA-7082AC2C898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3136</TotalTime>
  <Words>2934</Words>
  <Application>Microsoft Office PowerPoint</Application>
  <PresentationFormat>Diavoorstelling (4:3)</PresentationFormat>
  <Paragraphs>715</Paragraphs>
  <Slides>96</Slides>
  <Notes>62</Notes>
  <HiddenSlides>0</HiddenSlides>
  <MMClips>0</MMClips>
  <ScaleCrop>false</ScaleCrop>
  <HeadingPairs>
    <vt:vector size="4" baseType="variant">
      <vt:variant>
        <vt:lpstr>Thema</vt:lpstr>
      </vt:variant>
      <vt:variant>
        <vt:i4>1</vt:i4>
      </vt:variant>
      <vt:variant>
        <vt:lpstr>Diatitels</vt:lpstr>
      </vt:variant>
      <vt:variant>
        <vt:i4>96</vt:i4>
      </vt:variant>
    </vt:vector>
  </HeadingPairs>
  <TitlesOfParts>
    <vt:vector size="97" baseType="lpstr">
      <vt:lpstr>Office Theme</vt:lpstr>
      <vt:lpstr>PowerPoint-presentatie</vt:lpstr>
      <vt:lpstr>PowerPoint-presentatie</vt:lpstr>
      <vt:lpstr>PowerPoint-presentatie</vt:lpstr>
      <vt:lpstr>Exportlus</vt:lpstr>
      <vt:lpstr>PowerPoint-presentatie</vt:lpstr>
      <vt:lpstr>PowerPoint-presentatie</vt:lpstr>
      <vt:lpstr>PowerPoint-presentatie</vt:lpstr>
      <vt:lpstr>PowerPoint-presentatie</vt:lpstr>
      <vt:lpstr>PowerPoint-presentatie</vt:lpstr>
      <vt:lpstr>PowerPoint-presentatie</vt:lpstr>
      <vt:lpstr>Deel A1</vt:lpstr>
      <vt:lpstr>PowerPoint-presentatie</vt:lpstr>
      <vt:lpstr>Deel A2</vt:lpstr>
      <vt:lpstr>PowerPoint-presentatie</vt:lpstr>
      <vt:lpstr>Overbodig deel?</vt:lpstr>
      <vt:lpstr>PowerPoint-presentatie</vt:lpstr>
      <vt:lpstr>PowerPoint-presentatie</vt:lpstr>
      <vt:lpstr>PowerPoint-presentatie</vt:lpstr>
      <vt:lpstr>PowerPoint-presentatie</vt:lpstr>
      <vt:lpstr>Deel A3</vt:lpstr>
      <vt:lpstr>PowerPoint-presentatie</vt:lpstr>
      <vt:lpstr>Vragen na A1</vt:lpstr>
      <vt:lpstr>PowerPoint-presentatie</vt:lpstr>
      <vt:lpstr>PowerPoint-presentatie</vt:lpstr>
      <vt:lpstr>PowerPoint-presentatie</vt:lpstr>
      <vt:lpstr>PowerPoint-presentatie</vt:lpstr>
      <vt:lpstr>Deel B</vt:lpstr>
      <vt:lpstr>PowerPoint-presentatie</vt:lpstr>
      <vt:lpstr>PowerPoint-presentatie</vt:lpstr>
      <vt:lpstr>PowerPoint-presentatie</vt:lpstr>
      <vt:lpstr>Entrepot</vt:lpstr>
      <vt:lpstr>PowerPoint-presentatie</vt:lpstr>
      <vt:lpstr>Vragen na A2</vt:lpstr>
      <vt:lpstr>PowerPoint-presentatie</vt:lpstr>
      <vt:lpstr>PowerPoint-presentatie</vt:lpstr>
      <vt:lpstr>PowerPoint-presentatie</vt:lpstr>
      <vt:lpstr>PowerPoint-presentatie</vt:lpstr>
      <vt:lpstr>Entrepot</vt:lpstr>
      <vt:lpstr>PowerPoint-presentatie</vt:lpstr>
      <vt:lpstr>Vragen na A3</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Entrepot</vt:lpstr>
      <vt:lpstr>PowerPoint-presentatie</vt:lpstr>
      <vt:lpstr>Deel C1</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Deel C2</vt:lpstr>
      <vt:lpstr>PowerPoint-presentatie</vt:lpstr>
      <vt:lpstr>PowerPoint-presentatie</vt:lpstr>
      <vt:lpstr>PowerPoint-presentatie</vt:lpstr>
      <vt:lpstr>PowerPoint-presentatie</vt:lpstr>
      <vt:lpstr>PowerPoint-presentatie</vt:lpstr>
      <vt:lpstr>PowerPoint-presentatie</vt:lpstr>
      <vt:lpstr>Deel D</vt:lpstr>
      <vt:lpstr>PowerPoint-presentatie</vt:lpstr>
      <vt:lpstr>PowerPoint-presentatie</vt:lpstr>
      <vt:lpstr>PowerPoint-presentatie</vt:lpstr>
      <vt:lpstr>PowerPoint-presentatie</vt:lpstr>
      <vt:lpstr>PowerPoint-presentatie</vt:lpstr>
      <vt:lpstr>Deel E</vt:lpstr>
      <vt:lpstr>PowerPoint-presentatie</vt:lpstr>
      <vt:lpstr>PowerPoint-presentatie</vt:lpstr>
      <vt:lpstr>PowerPoint-presentatie</vt:lpstr>
      <vt:lpstr>PowerPoint-presentatie</vt:lpstr>
      <vt:lpstr>PowerPoint-presentatie</vt:lpstr>
      <vt:lpstr>PowerPoint-presentatie</vt:lpstr>
      <vt:lpstr>PowerPoint-presentatie</vt:lpstr>
      <vt:lpstr>Deel F</vt:lpstr>
      <vt:lpstr>PowerPoint-presentatie</vt:lpstr>
      <vt:lpstr>PowerPoint-presentatie</vt:lpstr>
      <vt:lpstr>PowerPoint-presentatie</vt:lpstr>
      <vt:lpstr>PowerPoint-presentatie</vt:lpstr>
      <vt:lpstr>AEO</vt:lpstr>
      <vt:lpstr>PowerPoint-presentatie</vt:lpstr>
      <vt:lpstr>PowerPoint-presentatie</vt:lpstr>
      <vt:lpstr>Overige regelingen</vt:lpstr>
      <vt:lpstr>PowerPoint-presentatie</vt:lpstr>
      <vt:lpstr>PowerPoint-presentatie</vt:lpstr>
      <vt:lpstr>PowerPoint-presentatie</vt:lpstr>
      <vt:lpstr>PowerPoint-presentatie</vt:lpstr>
      <vt:lpstr>EINDE</vt:lpstr>
      <vt:lpstr>PowerPoint-presentatie</vt:lpstr>
      <vt:lpstr>PowerPoint-presentatie</vt:lpstr>
    </vt:vector>
  </TitlesOfParts>
  <Company>IACTgroup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s.hermes</dc:creator>
  <cp:lastModifiedBy>Tom Hopman</cp:lastModifiedBy>
  <cp:revision>203</cp:revision>
  <dcterms:created xsi:type="dcterms:W3CDTF">2012-04-20T14:55:22Z</dcterms:created>
  <dcterms:modified xsi:type="dcterms:W3CDTF">2013-03-08T13:29:42Z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0x010100E5DAEDB9C008E546B72CBC68599BA8AD</vt:lpwstr>
  </property>
</Properties>
</file>