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9"/>
  </p:notesMasterIdLst>
  <p:handoutMasterIdLst>
    <p:handoutMasterId r:id="rId30"/>
  </p:handoutMasterIdLst>
  <p:sldIdLst>
    <p:sldId id="256" r:id="rId2"/>
    <p:sldId id="259" r:id="rId3"/>
    <p:sldId id="303" r:id="rId4"/>
    <p:sldId id="301" r:id="rId5"/>
    <p:sldId id="291" r:id="rId6"/>
    <p:sldId id="306" r:id="rId7"/>
    <p:sldId id="331" r:id="rId8"/>
    <p:sldId id="304" r:id="rId9"/>
    <p:sldId id="322" r:id="rId10"/>
    <p:sldId id="328" r:id="rId11"/>
    <p:sldId id="329" r:id="rId12"/>
    <p:sldId id="327" r:id="rId13"/>
    <p:sldId id="330" r:id="rId14"/>
    <p:sldId id="308" r:id="rId15"/>
    <p:sldId id="309" r:id="rId16"/>
    <p:sldId id="305" r:id="rId17"/>
    <p:sldId id="310" r:id="rId18"/>
    <p:sldId id="314" r:id="rId19"/>
    <p:sldId id="317" r:id="rId20"/>
    <p:sldId id="321" r:id="rId21"/>
    <p:sldId id="316" r:id="rId22"/>
    <p:sldId id="319" r:id="rId23"/>
    <p:sldId id="318" r:id="rId24"/>
    <p:sldId id="307" r:id="rId25"/>
    <p:sldId id="323" r:id="rId26"/>
    <p:sldId id="324" r:id="rId27"/>
    <p:sldId id="326"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p van Odenhoven" initials="JvO"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07C"/>
    <a:srgbClr val="249B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93" autoAdjust="0"/>
    <p:restoredTop sz="80154" autoAdjust="0"/>
  </p:normalViewPr>
  <p:slideViewPr>
    <p:cSldViewPr snapToGrid="0" snapToObjects="1">
      <p:cViewPr varScale="1">
        <p:scale>
          <a:sx n="146" d="100"/>
          <a:sy n="146" d="100"/>
        </p:scale>
        <p:origin x="152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81" d="100"/>
        <a:sy n="181" d="100"/>
      </p:scale>
      <p:origin x="0" y="0"/>
    </p:cViewPr>
  </p:sorterViewPr>
  <p:notesViewPr>
    <p:cSldViewPr snapToGrid="0" snapToObjects="1">
      <p:cViewPr varScale="1">
        <p:scale>
          <a:sx n="108" d="100"/>
          <a:sy n="108" d="100"/>
        </p:scale>
        <p:origin x="31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werk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werk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02107097554987"/>
          <c:y val="4.2063757229190757E-2"/>
          <c:w val="0.67113465477428813"/>
          <c:h val="0.89561149980065258"/>
        </c:manualLayout>
      </c:layout>
      <c:barChart>
        <c:barDir val="bar"/>
        <c:grouping val="clustered"/>
        <c:varyColors val="0"/>
        <c:ser>
          <c:idx val="0"/>
          <c:order val="0"/>
          <c:tx>
            <c:strRef>
              <c:f>Blad1!$B$1</c:f>
              <c:strCache>
                <c:ptCount val="1"/>
                <c:pt idx="0">
                  <c:v>Logstieke planner n=12</c:v>
                </c:pt>
              </c:strCache>
            </c:strRef>
          </c:tx>
          <c:spPr>
            <a:solidFill>
              <a:schemeClr val="accent1"/>
            </a:solidFill>
            <a:ln>
              <a:noFill/>
            </a:ln>
            <a:effectLst/>
          </c:spPr>
          <c:invertIfNegative val="0"/>
          <c:cat>
            <c:strRef>
              <c:f>Blad1!$A$2:$A$20</c:f>
              <c:strCache>
                <c:ptCount val="18"/>
                <c:pt idx="0">
                  <c:v>Vreemde talenkennis</c:v>
                </c:pt>
                <c:pt idx="1">
                  <c:v>Schriftelijke vaardigheden</c:v>
                </c:pt>
                <c:pt idx="2">
                  <c:v>Zelfstandig kunnen werken</c:v>
                </c:pt>
                <c:pt idx="3">
                  <c:v>Leidinggevende capaciteiten</c:v>
                </c:pt>
                <c:pt idx="4">
                  <c:v>Rekenvaardigheid</c:v>
                </c:pt>
                <c:pt idx="5">
                  <c:v>Specifieke vakkennis</c:v>
                </c:pt>
                <c:pt idx="6">
                  <c:v>Klantgerichtheid</c:v>
                </c:pt>
                <c:pt idx="7">
                  <c:v>Werken in teamverband</c:v>
                </c:pt>
                <c:pt idx="8">
                  <c:v>Commerciële vaardigheden</c:v>
                </c:pt>
                <c:pt idx="9">
                  <c:v>Analytisch vermogen</c:v>
                </c:pt>
                <c:pt idx="10">
                  <c:v>Nauwkeurigheid</c:v>
                </c:pt>
                <c:pt idx="11">
                  <c:v>Sociale vaardigheden</c:v>
                </c:pt>
                <c:pt idx="12">
                  <c:v>Mondelinge uitdrukkingsvaardigheden</c:v>
                </c:pt>
                <c:pt idx="13">
                  <c:v>Digitale vaardigheden ICT</c:v>
                </c:pt>
                <c:pt idx="14">
                  <c:v>Organisatorisch vermogen</c:v>
                </c:pt>
                <c:pt idx="15">
                  <c:v>Stressbestendigheid</c:v>
                </c:pt>
                <c:pt idx="16">
                  <c:v>Flexibele instelling</c:v>
                </c:pt>
                <c:pt idx="17">
                  <c:v>Probleemoplossend vermogen</c:v>
                </c:pt>
              </c:strCache>
            </c:strRef>
          </c:cat>
          <c:val>
            <c:numRef>
              <c:f>Blad1!$B$2:$B$20</c:f>
              <c:numCache>
                <c:formatCode>General</c:formatCode>
                <c:ptCount val="19"/>
                <c:pt idx="0">
                  <c:v>0</c:v>
                </c:pt>
                <c:pt idx="1">
                  <c:v>1</c:v>
                </c:pt>
                <c:pt idx="2">
                  <c:v>3</c:v>
                </c:pt>
                <c:pt idx="3">
                  <c:v>3</c:v>
                </c:pt>
                <c:pt idx="4">
                  <c:v>3</c:v>
                </c:pt>
                <c:pt idx="5">
                  <c:v>4</c:v>
                </c:pt>
                <c:pt idx="6">
                  <c:v>4</c:v>
                </c:pt>
                <c:pt idx="7">
                  <c:v>5</c:v>
                </c:pt>
                <c:pt idx="8">
                  <c:v>6</c:v>
                </c:pt>
                <c:pt idx="9">
                  <c:v>6</c:v>
                </c:pt>
                <c:pt idx="10">
                  <c:v>6</c:v>
                </c:pt>
                <c:pt idx="11">
                  <c:v>7</c:v>
                </c:pt>
                <c:pt idx="12">
                  <c:v>7</c:v>
                </c:pt>
                <c:pt idx="13">
                  <c:v>8</c:v>
                </c:pt>
                <c:pt idx="14">
                  <c:v>8</c:v>
                </c:pt>
                <c:pt idx="15">
                  <c:v>13</c:v>
                </c:pt>
                <c:pt idx="16">
                  <c:v>14</c:v>
                </c:pt>
                <c:pt idx="17">
                  <c:v>18</c:v>
                </c:pt>
              </c:numCache>
            </c:numRef>
          </c:val>
          <c:extLst>
            <c:ext xmlns:c16="http://schemas.microsoft.com/office/drawing/2014/chart" uri="{C3380CC4-5D6E-409C-BE32-E72D297353CC}">
              <c16:uniqueId val="{00000000-CA71-EC49-83B2-93002E0ACD3A}"/>
            </c:ext>
          </c:extLst>
        </c:ser>
        <c:dLbls>
          <c:showLegendKey val="0"/>
          <c:showVal val="0"/>
          <c:showCatName val="0"/>
          <c:showSerName val="0"/>
          <c:showPercent val="0"/>
          <c:showBubbleSize val="0"/>
        </c:dLbls>
        <c:gapWidth val="182"/>
        <c:axId val="373361224"/>
        <c:axId val="373358872"/>
      </c:barChart>
      <c:catAx>
        <c:axId val="373361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73358872"/>
        <c:crosses val="autoZero"/>
        <c:auto val="1"/>
        <c:lblAlgn val="ctr"/>
        <c:lblOffset val="100"/>
        <c:noMultiLvlLbl val="0"/>
      </c:catAx>
      <c:valAx>
        <c:axId val="373358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73361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02107097554987"/>
          <c:y val="4.2063757229190757E-2"/>
          <c:w val="0.67113465477428813"/>
          <c:h val="0.8260382109489145"/>
        </c:manualLayout>
      </c:layout>
      <c:barChart>
        <c:barDir val="bar"/>
        <c:grouping val="clustered"/>
        <c:varyColors val="0"/>
        <c:ser>
          <c:idx val="0"/>
          <c:order val="0"/>
          <c:tx>
            <c:strRef>
              <c:f>Blad1!$B$1</c:f>
              <c:strCache>
                <c:ptCount val="1"/>
                <c:pt idx="0">
                  <c:v>Logistiek planners (n=12)</c:v>
                </c:pt>
              </c:strCache>
            </c:strRef>
          </c:tx>
          <c:spPr>
            <a:solidFill>
              <a:schemeClr val="accent1"/>
            </a:solidFill>
            <a:ln>
              <a:noFill/>
            </a:ln>
            <a:effectLst/>
          </c:spPr>
          <c:invertIfNegative val="0"/>
          <c:cat>
            <c:strRef>
              <c:f>Blad1!$A$2:$A$20</c:f>
              <c:strCache>
                <c:ptCount val="18"/>
                <c:pt idx="0">
                  <c:v>Vreemde talenkennis</c:v>
                </c:pt>
                <c:pt idx="1">
                  <c:v>Klantgerichtheid</c:v>
                </c:pt>
                <c:pt idx="2">
                  <c:v>Schriftelijke vaardigheden</c:v>
                </c:pt>
                <c:pt idx="3">
                  <c:v>Zelfstandig kunnen werken</c:v>
                </c:pt>
                <c:pt idx="4">
                  <c:v>Rekenvaardigheid</c:v>
                </c:pt>
                <c:pt idx="5">
                  <c:v>Leidinggevende capaciteiten</c:v>
                </c:pt>
                <c:pt idx="6">
                  <c:v>Specifieke vakkennis</c:v>
                </c:pt>
                <c:pt idx="7">
                  <c:v>Commerciële vaardigheden</c:v>
                </c:pt>
                <c:pt idx="8">
                  <c:v>Werken in teamverband</c:v>
                </c:pt>
                <c:pt idx="9">
                  <c:v>Mondelinge uitdrukkingsvaardigheden</c:v>
                </c:pt>
                <c:pt idx="10">
                  <c:v>Nauwkeurigheid</c:v>
                </c:pt>
                <c:pt idx="11">
                  <c:v>Analytisch vermogen</c:v>
                </c:pt>
                <c:pt idx="12">
                  <c:v>Digitale vaardigheden ICT</c:v>
                </c:pt>
                <c:pt idx="13">
                  <c:v>Organisatorisch vermogen</c:v>
                </c:pt>
                <c:pt idx="14">
                  <c:v>Sociale vaardigheden</c:v>
                </c:pt>
                <c:pt idx="15">
                  <c:v>Stressbestendigheid</c:v>
                </c:pt>
                <c:pt idx="16">
                  <c:v>Flexibele instelling</c:v>
                </c:pt>
                <c:pt idx="17">
                  <c:v>Probleemoplossend vermogen</c:v>
                </c:pt>
              </c:strCache>
            </c:strRef>
          </c:cat>
          <c:val>
            <c:numRef>
              <c:f>Blad1!$B$2:$B$20</c:f>
              <c:numCache>
                <c:formatCode>General</c:formatCode>
                <c:ptCount val="19"/>
                <c:pt idx="0">
                  <c:v>0</c:v>
                </c:pt>
                <c:pt idx="1">
                  <c:v>0</c:v>
                </c:pt>
                <c:pt idx="2">
                  <c:v>1</c:v>
                </c:pt>
                <c:pt idx="3">
                  <c:v>1</c:v>
                </c:pt>
                <c:pt idx="4">
                  <c:v>1</c:v>
                </c:pt>
                <c:pt idx="5">
                  <c:v>2</c:v>
                </c:pt>
                <c:pt idx="6">
                  <c:v>2</c:v>
                </c:pt>
                <c:pt idx="7">
                  <c:v>2</c:v>
                </c:pt>
                <c:pt idx="8">
                  <c:v>3</c:v>
                </c:pt>
                <c:pt idx="9">
                  <c:v>3</c:v>
                </c:pt>
                <c:pt idx="10">
                  <c:v>3</c:v>
                </c:pt>
                <c:pt idx="11">
                  <c:v>4</c:v>
                </c:pt>
                <c:pt idx="12">
                  <c:v>4</c:v>
                </c:pt>
                <c:pt idx="13">
                  <c:v>4</c:v>
                </c:pt>
                <c:pt idx="14">
                  <c:v>5</c:v>
                </c:pt>
                <c:pt idx="15">
                  <c:v>5</c:v>
                </c:pt>
                <c:pt idx="16">
                  <c:v>8</c:v>
                </c:pt>
                <c:pt idx="17">
                  <c:v>11</c:v>
                </c:pt>
              </c:numCache>
            </c:numRef>
          </c:val>
          <c:extLst>
            <c:ext xmlns:c16="http://schemas.microsoft.com/office/drawing/2014/chart" uri="{C3380CC4-5D6E-409C-BE32-E72D297353CC}">
              <c16:uniqueId val="{00000000-2605-EF4F-AA13-D51B6531C889}"/>
            </c:ext>
          </c:extLst>
        </c:ser>
        <c:dLbls>
          <c:showLegendKey val="0"/>
          <c:showVal val="0"/>
          <c:showCatName val="0"/>
          <c:showSerName val="0"/>
          <c:showPercent val="0"/>
          <c:showBubbleSize val="0"/>
        </c:dLbls>
        <c:gapWidth val="182"/>
        <c:axId val="374896528"/>
        <c:axId val="374897704"/>
      </c:barChart>
      <c:catAx>
        <c:axId val="374896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74897704"/>
        <c:crosses val="autoZero"/>
        <c:auto val="1"/>
        <c:lblAlgn val="ctr"/>
        <c:lblOffset val="100"/>
        <c:noMultiLvlLbl val="0"/>
      </c:catAx>
      <c:valAx>
        <c:axId val="374897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74896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Transportplanners (n=13)</c:v>
                </c:pt>
              </c:strCache>
            </c:strRef>
          </c:tx>
          <c:spPr>
            <a:solidFill>
              <a:schemeClr val="accent1"/>
            </a:solidFill>
            <a:ln>
              <a:noFill/>
            </a:ln>
            <a:effectLst/>
          </c:spPr>
          <c:invertIfNegative val="0"/>
          <c:cat>
            <c:strRef>
              <c:f>Blad1!$A$2:$A$20</c:f>
              <c:strCache>
                <c:ptCount val="18"/>
                <c:pt idx="0">
                  <c:v>Vreemde talenkennis</c:v>
                </c:pt>
                <c:pt idx="1">
                  <c:v>Schriftelijke vaardigheden</c:v>
                </c:pt>
                <c:pt idx="2">
                  <c:v>Leidinggevende capaciteiten</c:v>
                </c:pt>
                <c:pt idx="3">
                  <c:v>Specifieke vakkennis</c:v>
                </c:pt>
                <c:pt idx="4">
                  <c:v>Analytisch vermogen</c:v>
                </c:pt>
                <c:pt idx="5">
                  <c:v>Rekenvaardigheid</c:v>
                </c:pt>
                <c:pt idx="6">
                  <c:v>Zelfstandig kunnen werken</c:v>
                </c:pt>
                <c:pt idx="7">
                  <c:v>Werken in teamverband</c:v>
                </c:pt>
                <c:pt idx="8">
                  <c:v>Sociale vaardigheden</c:v>
                </c:pt>
                <c:pt idx="9">
                  <c:v>Nauwkeurigheid</c:v>
                </c:pt>
                <c:pt idx="10">
                  <c:v>Digitale vaardigheden ICT</c:v>
                </c:pt>
                <c:pt idx="11">
                  <c:v>Klantgerichtheid</c:v>
                </c:pt>
                <c:pt idx="12">
                  <c:v>Commerciële vaardigheden</c:v>
                </c:pt>
                <c:pt idx="13">
                  <c:v>Mondelinge uitdrukkingsvaardigheden</c:v>
                </c:pt>
                <c:pt idx="14">
                  <c:v>Organisatorisch vermogen</c:v>
                </c:pt>
                <c:pt idx="15">
                  <c:v>Flexibele instelling</c:v>
                </c:pt>
                <c:pt idx="16">
                  <c:v>Probleemoplossend vermogen</c:v>
                </c:pt>
                <c:pt idx="17">
                  <c:v>Stressbestendigheid</c:v>
                </c:pt>
              </c:strCache>
            </c:strRef>
          </c:cat>
          <c:val>
            <c:numRef>
              <c:f>Blad1!$B$2:$B$20</c:f>
              <c:numCache>
                <c:formatCode>General</c:formatCode>
                <c:ptCount val="19"/>
                <c:pt idx="0">
                  <c:v>0</c:v>
                </c:pt>
                <c:pt idx="1">
                  <c:v>1</c:v>
                </c:pt>
                <c:pt idx="2">
                  <c:v>1</c:v>
                </c:pt>
                <c:pt idx="3">
                  <c:v>2</c:v>
                </c:pt>
                <c:pt idx="4">
                  <c:v>2</c:v>
                </c:pt>
                <c:pt idx="5">
                  <c:v>2</c:v>
                </c:pt>
                <c:pt idx="6">
                  <c:v>3</c:v>
                </c:pt>
                <c:pt idx="7">
                  <c:v>3</c:v>
                </c:pt>
                <c:pt idx="8">
                  <c:v>3</c:v>
                </c:pt>
                <c:pt idx="9">
                  <c:v>4</c:v>
                </c:pt>
                <c:pt idx="10">
                  <c:v>4</c:v>
                </c:pt>
                <c:pt idx="11">
                  <c:v>4</c:v>
                </c:pt>
                <c:pt idx="12">
                  <c:v>4</c:v>
                </c:pt>
                <c:pt idx="13">
                  <c:v>5</c:v>
                </c:pt>
                <c:pt idx="14">
                  <c:v>5</c:v>
                </c:pt>
                <c:pt idx="15">
                  <c:v>7</c:v>
                </c:pt>
                <c:pt idx="16">
                  <c:v>8</c:v>
                </c:pt>
                <c:pt idx="17">
                  <c:v>9</c:v>
                </c:pt>
              </c:numCache>
            </c:numRef>
          </c:val>
          <c:extLst>
            <c:ext xmlns:c16="http://schemas.microsoft.com/office/drawing/2014/chart" uri="{C3380CC4-5D6E-409C-BE32-E72D297353CC}">
              <c16:uniqueId val="{00000000-EDDE-E446-9532-D56AE9C2ECEB}"/>
            </c:ext>
          </c:extLst>
        </c:ser>
        <c:dLbls>
          <c:showLegendKey val="0"/>
          <c:showVal val="0"/>
          <c:showCatName val="0"/>
          <c:showSerName val="0"/>
          <c:showPercent val="0"/>
          <c:showBubbleSize val="0"/>
        </c:dLbls>
        <c:gapWidth val="182"/>
        <c:axId val="228093728"/>
        <c:axId val="228096160"/>
      </c:barChart>
      <c:catAx>
        <c:axId val="228093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228096160"/>
        <c:crosses val="autoZero"/>
        <c:auto val="1"/>
        <c:lblAlgn val="ctr"/>
        <c:lblOffset val="100"/>
        <c:noMultiLvlLbl val="0"/>
      </c:catAx>
      <c:valAx>
        <c:axId val="228096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22809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Logistiek planners</c:v>
                </c:pt>
              </c:strCache>
            </c:strRef>
          </c:tx>
          <c:spPr>
            <a:solidFill>
              <a:schemeClr val="accent1"/>
            </a:solidFill>
            <a:ln>
              <a:noFill/>
            </a:ln>
            <a:effectLst/>
          </c:spPr>
          <c:invertIfNegative val="0"/>
          <c:cat>
            <c:strRef>
              <c:f>Blad1!$A$2:$A$5</c:f>
              <c:strCache>
                <c:ptCount val="4"/>
                <c:pt idx="0">
                  <c:v>Transport</c:v>
                </c:pt>
                <c:pt idx="1">
                  <c:v>Sourcing en procurement</c:v>
                </c:pt>
                <c:pt idx="2">
                  <c:v>Warehousemanagement</c:v>
                </c:pt>
                <c:pt idx="3">
                  <c:v>Voorraadbeheer, distributie, productieplaninng</c:v>
                </c:pt>
              </c:strCache>
            </c:strRef>
          </c:cat>
          <c:val>
            <c:numRef>
              <c:f>Blad1!$B$2:$B$5</c:f>
              <c:numCache>
                <c:formatCode>General</c:formatCode>
                <c:ptCount val="4"/>
                <c:pt idx="0">
                  <c:v>3</c:v>
                </c:pt>
                <c:pt idx="1">
                  <c:v>3</c:v>
                </c:pt>
                <c:pt idx="2">
                  <c:v>3</c:v>
                </c:pt>
                <c:pt idx="3">
                  <c:v>9</c:v>
                </c:pt>
              </c:numCache>
            </c:numRef>
          </c:val>
          <c:extLst>
            <c:ext xmlns:c16="http://schemas.microsoft.com/office/drawing/2014/chart" uri="{C3380CC4-5D6E-409C-BE32-E72D297353CC}">
              <c16:uniqueId val="{00000000-AEF1-1A4D-9AC4-0DF20726B587}"/>
            </c:ext>
          </c:extLst>
        </c:ser>
        <c:ser>
          <c:idx val="1"/>
          <c:order val="1"/>
          <c:tx>
            <c:strRef>
              <c:f>Blad1!$C$1</c:f>
              <c:strCache>
                <c:ptCount val="1"/>
                <c:pt idx="0">
                  <c:v>Transportplanners</c:v>
                </c:pt>
              </c:strCache>
            </c:strRef>
          </c:tx>
          <c:spPr>
            <a:solidFill>
              <a:schemeClr val="accent2"/>
            </a:solidFill>
            <a:ln>
              <a:noFill/>
            </a:ln>
            <a:effectLst/>
          </c:spPr>
          <c:invertIfNegative val="0"/>
          <c:cat>
            <c:strRef>
              <c:f>Blad1!$A$2:$A$5</c:f>
              <c:strCache>
                <c:ptCount val="4"/>
                <c:pt idx="0">
                  <c:v>Transport</c:v>
                </c:pt>
                <c:pt idx="1">
                  <c:v>Sourcing en procurement</c:v>
                </c:pt>
                <c:pt idx="2">
                  <c:v>Warehousemanagement</c:v>
                </c:pt>
                <c:pt idx="3">
                  <c:v>Voorraadbeheer, distributie, productieplaninng</c:v>
                </c:pt>
              </c:strCache>
            </c:strRef>
          </c:cat>
          <c:val>
            <c:numRef>
              <c:f>Blad1!$C$2:$C$5</c:f>
              <c:numCache>
                <c:formatCode>General</c:formatCode>
                <c:ptCount val="4"/>
                <c:pt idx="0">
                  <c:v>10</c:v>
                </c:pt>
                <c:pt idx="1">
                  <c:v>1</c:v>
                </c:pt>
                <c:pt idx="2">
                  <c:v>3</c:v>
                </c:pt>
                <c:pt idx="3">
                  <c:v>5</c:v>
                </c:pt>
              </c:numCache>
            </c:numRef>
          </c:val>
          <c:extLst>
            <c:ext xmlns:c16="http://schemas.microsoft.com/office/drawing/2014/chart" uri="{C3380CC4-5D6E-409C-BE32-E72D297353CC}">
              <c16:uniqueId val="{00000001-AEF1-1A4D-9AC4-0DF20726B587}"/>
            </c:ext>
          </c:extLst>
        </c:ser>
        <c:dLbls>
          <c:showLegendKey val="0"/>
          <c:showVal val="0"/>
          <c:showCatName val="0"/>
          <c:showSerName val="0"/>
          <c:showPercent val="0"/>
          <c:showBubbleSize val="0"/>
        </c:dLbls>
        <c:gapWidth val="182"/>
        <c:axId val="374896136"/>
        <c:axId val="374898096"/>
      </c:barChart>
      <c:catAx>
        <c:axId val="374896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74898096"/>
        <c:crosses val="autoZero"/>
        <c:auto val="1"/>
        <c:lblAlgn val="ctr"/>
        <c:lblOffset val="100"/>
        <c:noMultiLvlLbl val="0"/>
      </c:catAx>
      <c:valAx>
        <c:axId val="374898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74896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91483800461826"/>
          <c:y val="2.8918833095068645E-2"/>
          <c:w val="0.61270221181657214"/>
          <c:h val="0.8260382109489145"/>
        </c:manualLayout>
      </c:layout>
      <c:barChart>
        <c:barDir val="bar"/>
        <c:grouping val="clustered"/>
        <c:varyColors val="0"/>
        <c:ser>
          <c:idx val="0"/>
          <c:order val="0"/>
          <c:tx>
            <c:strRef>
              <c:f>Blad1!$B$1</c:f>
              <c:strCache>
                <c:ptCount val="1"/>
                <c:pt idx="0">
                  <c:v>Logistieke planners</c:v>
                </c:pt>
              </c:strCache>
            </c:strRef>
          </c:tx>
          <c:spPr>
            <a:solidFill>
              <a:schemeClr val="accent2"/>
            </a:solidFill>
            <a:ln>
              <a:noFill/>
            </a:ln>
            <a:effectLst/>
          </c:spPr>
          <c:invertIfNegative val="0"/>
          <c:cat>
            <c:strRef>
              <c:f>Blad1!$A$2:$A$9</c:f>
              <c:strCache>
                <c:ptCount val="8"/>
                <c:pt idx="0">
                  <c:v>Standaardiseren operationele inkoopprocessen</c:v>
                </c:pt>
                <c:pt idx="1">
                  <c:v>Distribution requirements planning</c:v>
                </c:pt>
                <c:pt idx="2">
                  <c:v>VMI</c:v>
                </c:pt>
                <c:pt idx="3">
                  <c:v>Inzicht in push/pull besturing</c:v>
                </c:pt>
                <c:pt idx="4">
                  <c:v>Werken met KPIs</c:v>
                </c:pt>
                <c:pt idx="5">
                  <c:v>Vraagvoorspelling </c:v>
                </c:pt>
                <c:pt idx="6">
                  <c:v>Veiligheidsvoorraden</c:v>
                </c:pt>
                <c:pt idx="7">
                  <c:v>S&amp;OP</c:v>
                </c:pt>
              </c:strCache>
            </c:strRef>
          </c:cat>
          <c:val>
            <c:numRef>
              <c:f>Blad1!$B$2:$B$9</c:f>
              <c:numCache>
                <c:formatCode>General</c:formatCode>
                <c:ptCount val="8"/>
                <c:pt idx="0">
                  <c:v>3</c:v>
                </c:pt>
                <c:pt idx="1">
                  <c:v>3</c:v>
                </c:pt>
                <c:pt idx="2">
                  <c:v>4</c:v>
                </c:pt>
                <c:pt idx="3">
                  <c:v>4</c:v>
                </c:pt>
                <c:pt idx="4">
                  <c:v>5</c:v>
                </c:pt>
                <c:pt idx="5">
                  <c:v>6</c:v>
                </c:pt>
                <c:pt idx="6">
                  <c:v>6</c:v>
                </c:pt>
                <c:pt idx="7">
                  <c:v>6</c:v>
                </c:pt>
              </c:numCache>
            </c:numRef>
          </c:val>
          <c:extLst>
            <c:ext xmlns:c16="http://schemas.microsoft.com/office/drawing/2014/chart" uri="{C3380CC4-5D6E-409C-BE32-E72D297353CC}">
              <c16:uniqueId val="{00000000-38F8-C545-AB5A-6D036EF8E84D}"/>
            </c:ext>
          </c:extLst>
        </c:ser>
        <c:dLbls>
          <c:showLegendKey val="0"/>
          <c:showVal val="0"/>
          <c:showCatName val="0"/>
          <c:showSerName val="0"/>
          <c:showPercent val="0"/>
          <c:showBubbleSize val="0"/>
        </c:dLbls>
        <c:gapWidth val="182"/>
        <c:axId val="374895352"/>
        <c:axId val="344972336"/>
      </c:barChart>
      <c:catAx>
        <c:axId val="374895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44972336"/>
        <c:crosses val="autoZero"/>
        <c:auto val="1"/>
        <c:lblAlgn val="ctr"/>
        <c:lblOffset val="100"/>
        <c:noMultiLvlLbl val="0"/>
      </c:catAx>
      <c:valAx>
        <c:axId val="344972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74895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Logistiek planners</c:v>
                </c:pt>
              </c:strCache>
            </c:strRef>
          </c:tx>
          <c:spPr>
            <a:solidFill>
              <a:schemeClr val="accent1"/>
            </a:solidFill>
            <a:ln>
              <a:noFill/>
            </a:ln>
            <a:effectLst/>
          </c:spPr>
          <c:invertIfNegative val="0"/>
          <c:cat>
            <c:strRef>
              <c:f>Blad1!$A$2:$A$11</c:f>
              <c:strCache>
                <c:ptCount val="10"/>
                <c:pt idx="0">
                  <c:v>Warehousemanagementsystemen</c:v>
                </c:pt>
                <c:pt idx="1">
                  <c:v>Vraagvoorspelling </c:v>
                </c:pt>
                <c:pt idx="2">
                  <c:v>Maken KPI-dashboard</c:v>
                </c:pt>
                <c:pt idx="3">
                  <c:v>Selectie logistiek dienstverleners (charters)</c:v>
                </c:pt>
                <c:pt idx="4">
                  <c:v>Contracten met transporteurs</c:v>
                </c:pt>
                <c:pt idx="5">
                  <c:v>Ontwerpen distributienetwerk</c:v>
                </c:pt>
                <c:pt idx="6">
                  <c:v>Werken met KPIs</c:v>
                </c:pt>
                <c:pt idx="7">
                  <c:v>Transportmodaliteiten</c:v>
                </c:pt>
                <c:pt idx="8">
                  <c:v>TMS</c:v>
                </c:pt>
                <c:pt idx="9">
                  <c:v>Routeplanning</c:v>
                </c:pt>
              </c:strCache>
            </c:strRef>
          </c:cat>
          <c:val>
            <c:numRef>
              <c:f>Blad1!$B$2:$B$11</c:f>
              <c:numCache>
                <c:formatCode>General</c:formatCode>
                <c:ptCount val="10"/>
                <c:pt idx="0">
                  <c:v>3</c:v>
                </c:pt>
                <c:pt idx="1">
                  <c:v>3</c:v>
                </c:pt>
                <c:pt idx="2">
                  <c:v>3</c:v>
                </c:pt>
                <c:pt idx="3">
                  <c:v>4</c:v>
                </c:pt>
                <c:pt idx="4">
                  <c:v>4</c:v>
                </c:pt>
                <c:pt idx="5">
                  <c:v>5</c:v>
                </c:pt>
                <c:pt idx="6">
                  <c:v>6</c:v>
                </c:pt>
                <c:pt idx="7">
                  <c:v>7</c:v>
                </c:pt>
                <c:pt idx="8">
                  <c:v>7</c:v>
                </c:pt>
                <c:pt idx="9">
                  <c:v>8</c:v>
                </c:pt>
              </c:numCache>
            </c:numRef>
          </c:val>
          <c:extLst>
            <c:ext xmlns:c16="http://schemas.microsoft.com/office/drawing/2014/chart" uri="{C3380CC4-5D6E-409C-BE32-E72D297353CC}">
              <c16:uniqueId val="{00000000-4010-A948-88DE-55704E197008}"/>
            </c:ext>
          </c:extLst>
        </c:ser>
        <c:dLbls>
          <c:showLegendKey val="0"/>
          <c:showVal val="0"/>
          <c:showCatName val="0"/>
          <c:showSerName val="0"/>
          <c:showPercent val="0"/>
          <c:showBubbleSize val="0"/>
        </c:dLbls>
        <c:gapWidth val="182"/>
        <c:axId val="344972728"/>
        <c:axId val="344973120"/>
      </c:barChart>
      <c:catAx>
        <c:axId val="344972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44973120"/>
        <c:crosses val="autoZero"/>
        <c:auto val="1"/>
        <c:lblAlgn val="ctr"/>
        <c:lblOffset val="100"/>
        <c:noMultiLvlLbl val="0"/>
      </c:catAx>
      <c:valAx>
        <c:axId val="3449731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44972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Transportplanners</c:v>
                </c:pt>
              </c:strCache>
            </c:strRef>
          </c:tx>
          <c:spPr>
            <a:solidFill>
              <a:schemeClr val="accent1"/>
            </a:solidFill>
            <a:ln>
              <a:noFill/>
            </a:ln>
            <a:effectLst/>
          </c:spPr>
          <c:invertIfNegative val="0"/>
          <c:cat>
            <c:strRef>
              <c:f>Blad1!$A$2:$A$17</c:f>
              <c:strCache>
                <c:ptCount val="16"/>
                <c:pt idx="0">
                  <c:v>Warehousemanagementsystemen</c:v>
                </c:pt>
                <c:pt idx="1">
                  <c:v>Vraagvoorspelling </c:v>
                </c:pt>
                <c:pt idx="2">
                  <c:v>Maken KPI-dashboard</c:v>
                </c:pt>
                <c:pt idx="3">
                  <c:v>Selectie logistiek dienstverleners (charters)</c:v>
                </c:pt>
                <c:pt idx="4">
                  <c:v>Contracten met transporteurs</c:v>
                </c:pt>
                <c:pt idx="5">
                  <c:v>Ontwerpen distributienetwerk</c:v>
                </c:pt>
                <c:pt idx="6">
                  <c:v>Werken met KPIs</c:v>
                </c:pt>
                <c:pt idx="7">
                  <c:v>Transportmodaliteiten</c:v>
                </c:pt>
                <c:pt idx="8">
                  <c:v>TMS</c:v>
                </c:pt>
                <c:pt idx="9">
                  <c:v>Routeplanning</c:v>
                </c:pt>
                <c:pt idx="10">
                  <c:v>Standaardiseren operationele inkoopprocessen</c:v>
                </c:pt>
                <c:pt idx="11">
                  <c:v>Distribution requirements planning</c:v>
                </c:pt>
                <c:pt idx="12">
                  <c:v>Inzicht in push/pull besturing</c:v>
                </c:pt>
                <c:pt idx="13">
                  <c:v>VMI</c:v>
                </c:pt>
                <c:pt idx="14">
                  <c:v>Veiligheidsvoorraden</c:v>
                </c:pt>
                <c:pt idx="15">
                  <c:v>S&amp;OP</c:v>
                </c:pt>
              </c:strCache>
            </c:strRef>
          </c:cat>
          <c:val>
            <c:numRef>
              <c:f>Blad1!$B$2:$B$17</c:f>
              <c:numCache>
                <c:formatCode>General</c:formatCode>
                <c:ptCount val="16"/>
                <c:pt idx="0">
                  <c:v>3</c:v>
                </c:pt>
                <c:pt idx="1">
                  <c:v>3</c:v>
                </c:pt>
                <c:pt idx="2">
                  <c:v>3</c:v>
                </c:pt>
                <c:pt idx="3">
                  <c:v>4</c:v>
                </c:pt>
                <c:pt idx="4">
                  <c:v>4</c:v>
                </c:pt>
                <c:pt idx="5">
                  <c:v>5</c:v>
                </c:pt>
                <c:pt idx="6">
                  <c:v>6</c:v>
                </c:pt>
                <c:pt idx="7">
                  <c:v>7</c:v>
                </c:pt>
                <c:pt idx="8">
                  <c:v>7</c:v>
                </c:pt>
                <c:pt idx="9">
                  <c:v>8</c:v>
                </c:pt>
              </c:numCache>
            </c:numRef>
          </c:val>
          <c:extLst>
            <c:ext xmlns:c16="http://schemas.microsoft.com/office/drawing/2014/chart" uri="{C3380CC4-5D6E-409C-BE32-E72D297353CC}">
              <c16:uniqueId val="{00000000-7A47-154E-B2C7-7D9D1ABCEA05}"/>
            </c:ext>
          </c:extLst>
        </c:ser>
        <c:ser>
          <c:idx val="1"/>
          <c:order val="1"/>
          <c:tx>
            <c:strRef>
              <c:f>Blad1!$C$1</c:f>
              <c:strCache>
                <c:ptCount val="1"/>
                <c:pt idx="0">
                  <c:v>Logistieke planners</c:v>
                </c:pt>
              </c:strCache>
            </c:strRef>
          </c:tx>
          <c:spPr>
            <a:solidFill>
              <a:schemeClr val="accent2"/>
            </a:solidFill>
            <a:ln>
              <a:noFill/>
            </a:ln>
            <a:effectLst/>
          </c:spPr>
          <c:invertIfNegative val="0"/>
          <c:cat>
            <c:strRef>
              <c:f>Blad1!$A$2:$A$17</c:f>
              <c:strCache>
                <c:ptCount val="16"/>
                <c:pt idx="0">
                  <c:v>Warehousemanagementsystemen</c:v>
                </c:pt>
                <c:pt idx="1">
                  <c:v>Vraagvoorspelling </c:v>
                </c:pt>
                <c:pt idx="2">
                  <c:v>Maken KPI-dashboard</c:v>
                </c:pt>
                <c:pt idx="3">
                  <c:v>Selectie logistiek dienstverleners (charters)</c:v>
                </c:pt>
                <c:pt idx="4">
                  <c:v>Contracten met transporteurs</c:v>
                </c:pt>
                <c:pt idx="5">
                  <c:v>Ontwerpen distributienetwerk</c:v>
                </c:pt>
                <c:pt idx="6">
                  <c:v>Werken met KPIs</c:v>
                </c:pt>
                <c:pt idx="7">
                  <c:v>Transportmodaliteiten</c:v>
                </c:pt>
                <c:pt idx="8">
                  <c:v>TMS</c:v>
                </c:pt>
                <c:pt idx="9">
                  <c:v>Routeplanning</c:v>
                </c:pt>
                <c:pt idx="10">
                  <c:v>Standaardiseren operationele inkoopprocessen</c:v>
                </c:pt>
                <c:pt idx="11">
                  <c:v>Distribution requirements planning</c:v>
                </c:pt>
                <c:pt idx="12">
                  <c:v>Inzicht in push/pull besturing</c:v>
                </c:pt>
                <c:pt idx="13">
                  <c:v>VMI</c:v>
                </c:pt>
                <c:pt idx="14">
                  <c:v>Veiligheidsvoorraden</c:v>
                </c:pt>
                <c:pt idx="15">
                  <c:v>S&amp;OP</c:v>
                </c:pt>
              </c:strCache>
            </c:strRef>
          </c:cat>
          <c:val>
            <c:numRef>
              <c:f>Blad1!$C$2:$C$17</c:f>
              <c:numCache>
                <c:formatCode>General</c:formatCode>
                <c:ptCount val="16"/>
                <c:pt idx="1">
                  <c:v>6</c:v>
                </c:pt>
                <c:pt idx="6">
                  <c:v>5</c:v>
                </c:pt>
                <c:pt idx="10">
                  <c:v>3</c:v>
                </c:pt>
                <c:pt idx="11">
                  <c:v>3</c:v>
                </c:pt>
                <c:pt idx="12">
                  <c:v>4</c:v>
                </c:pt>
                <c:pt idx="13">
                  <c:v>4</c:v>
                </c:pt>
                <c:pt idx="14">
                  <c:v>6</c:v>
                </c:pt>
                <c:pt idx="15">
                  <c:v>6</c:v>
                </c:pt>
              </c:numCache>
            </c:numRef>
          </c:val>
          <c:extLst>
            <c:ext xmlns:c16="http://schemas.microsoft.com/office/drawing/2014/chart" uri="{C3380CC4-5D6E-409C-BE32-E72D297353CC}">
              <c16:uniqueId val="{00000001-7A47-154E-B2C7-7D9D1ABCEA05}"/>
            </c:ext>
          </c:extLst>
        </c:ser>
        <c:dLbls>
          <c:showLegendKey val="0"/>
          <c:showVal val="0"/>
          <c:showCatName val="0"/>
          <c:showSerName val="0"/>
          <c:showPercent val="0"/>
          <c:showBubbleSize val="0"/>
        </c:dLbls>
        <c:gapWidth val="182"/>
        <c:axId val="394637664"/>
        <c:axId val="394638056"/>
      </c:barChart>
      <c:catAx>
        <c:axId val="394637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94638056"/>
        <c:crosses val="autoZero"/>
        <c:auto val="1"/>
        <c:lblAlgn val="ctr"/>
        <c:lblOffset val="100"/>
        <c:noMultiLvlLbl val="0"/>
      </c:catAx>
      <c:valAx>
        <c:axId val="394638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394637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0.09635</cdr:x>
      <cdr:y>0.50941</cdr:y>
    </cdr:from>
    <cdr:to>
      <cdr:x>0.30679</cdr:x>
      <cdr:y>0.56124</cdr:y>
    </cdr:to>
    <cdr:sp macro="" textlink="">
      <cdr:nvSpPr>
        <cdr:cNvPr id="2" name="Ovaal 1"/>
        <cdr:cNvSpPr/>
      </cdr:nvSpPr>
      <cdr:spPr>
        <a:xfrm xmlns:a="http://schemas.openxmlformats.org/drawingml/2006/main">
          <a:off x="827314" y="2460851"/>
          <a:ext cx="1807029" cy="250372"/>
        </a:xfrm>
        <a:prstGeom xmlns:a="http://schemas.openxmlformats.org/drawingml/2006/main" prst="ellipse">
          <a:avLst/>
        </a:prstGeom>
        <a:noFill xmlns:a="http://schemas.openxmlformats.org/drawingml/2006/main"/>
        <a:ln xmlns:a="http://schemas.openxmlformats.org/drawingml/2006/main">
          <a:solidFill>
            <a:schemeClr val="bg1">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2F28262-154A-984D-94B3-B678B333C6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6A451C5D-0CEF-984F-A4F2-07390D0747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F8C833-767A-044A-8F05-B6709138F1D8}" type="datetimeFigureOut">
              <a:rPr lang="nl-NL" smtClean="0"/>
              <a:t>31-05-18</a:t>
            </a:fld>
            <a:endParaRPr lang="nl-NL"/>
          </a:p>
        </p:txBody>
      </p:sp>
      <p:sp>
        <p:nvSpPr>
          <p:cNvPr id="4" name="Tijdelijke aanduiding voor voettekst 3">
            <a:extLst>
              <a:ext uri="{FF2B5EF4-FFF2-40B4-BE49-F238E27FC236}">
                <a16:creationId xmlns:a16="http://schemas.microsoft.com/office/drawing/2014/main" id="{F652A7B4-B118-CC42-AB2F-3BC19D31E8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92B0A9D-DD0F-E641-913F-FFDB488FE7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089151-A64D-B04D-973D-14B1879DC1A5}" type="slidenum">
              <a:rPr lang="nl-NL" smtClean="0"/>
              <a:t>‹nr.›</a:t>
            </a:fld>
            <a:endParaRPr lang="nl-NL"/>
          </a:p>
        </p:txBody>
      </p:sp>
    </p:spTree>
    <p:extLst>
      <p:ext uri="{BB962C8B-B14F-4D97-AF65-F5344CB8AC3E}">
        <p14:creationId xmlns:p14="http://schemas.microsoft.com/office/powerpoint/2010/main" val="941902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AFE75-2186-6D4B-9631-1B4B49B68DAE}" type="datetimeFigureOut">
              <a:rPr lang="nl-NL" smtClean="0"/>
              <a:t>31-05-18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69ABD-88EC-8842-8701-D3765EAD0A9A}" type="slidenum">
              <a:rPr lang="nl-NL" smtClean="0"/>
              <a:t>‹nr.›</a:t>
            </a:fld>
            <a:endParaRPr lang="nl-NL"/>
          </a:p>
        </p:txBody>
      </p:sp>
    </p:spTree>
    <p:extLst>
      <p:ext uri="{BB962C8B-B14F-4D97-AF65-F5344CB8AC3E}">
        <p14:creationId xmlns:p14="http://schemas.microsoft.com/office/powerpoint/2010/main" val="118454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8F69ABD-88EC-8842-8701-D3765EAD0A9A}" type="slidenum">
              <a:rPr lang="nl-NL" smtClean="0"/>
              <a:t>1</a:t>
            </a:fld>
            <a:endParaRPr lang="nl-NL"/>
          </a:p>
        </p:txBody>
      </p:sp>
    </p:spTree>
    <p:extLst>
      <p:ext uri="{BB962C8B-B14F-4D97-AF65-F5344CB8AC3E}">
        <p14:creationId xmlns:p14="http://schemas.microsoft.com/office/powerpoint/2010/main" val="24194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 uitgevoerd door </a:t>
            </a:r>
            <a:r>
              <a:rPr lang="nl-NL" dirty="0" err="1"/>
              <a:t>Panteia</a:t>
            </a:r>
            <a:r>
              <a:rPr lang="nl-NL" baseline="0" dirty="0"/>
              <a:t> </a:t>
            </a:r>
            <a:r>
              <a:rPr lang="nl-NL" dirty="0"/>
              <a:t>in opdracht van Human </a:t>
            </a:r>
            <a:r>
              <a:rPr lang="nl-NL" dirty="0" err="1"/>
              <a:t>Capital</a:t>
            </a:r>
            <a:r>
              <a:rPr lang="nl-NL" dirty="0"/>
              <a:t> Tafel Logistiek. </a:t>
            </a:r>
          </a:p>
          <a:p>
            <a:endParaRPr lang="nl-NL" dirty="0"/>
          </a:p>
          <a:p>
            <a:r>
              <a:rPr lang="nl-NL" dirty="0"/>
              <a:t>Er</a:t>
            </a:r>
            <a:r>
              <a:rPr lang="nl-NL" baseline="0" dirty="0"/>
              <a:t> is krapte op de arbeidsmarkt. Daarnaast is het logistieke werkveld sterk in verandering, onder meer door toename automatisering. </a:t>
            </a:r>
          </a:p>
          <a:p>
            <a:r>
              <a:rPr lang="nl-NL" baseline="0" dirty="0"/>
              <a:t>Logistiek is (heel) breed. De opleidingen leiden op tot veel functies. Daarom belangrijk om in de beroepspraktijk te achterhalen wat er nodig is. </a:t>
            </a:r>
          </a:p>
          <a:p>
            <a:endParaRPr lang="nl-NL" baseline="0" dirty="0"/>
          </a:p>
          <a:p>
            <a:r>
              <a:rPr lang="nl-NL" baseline="0" dirty="0"/>
              <a:t>=&gt; het Landelijk </a:t>
            </a:r>
            <a:r>
              <a:rPr lang="nl-NL" baseline="0" dirty="0" err="1"/>
              <a:t>KennisDC</a:t>
            </a:r>
            <a:r>
              <a:rPr lang="nl-NL" baseline="0" dirty="0"/>
              <a:t> Logistiek wil voor de </a:t>
            </a:r>
            <a:r>
              <a:rPr lang="nl-NL" baseline="0" dirty="0" err="1"/>
              <a:t>HBO-opleidingen</a:t>
            </a:r>
            <a:r>
              <a:rPr lang="nl-NL" baseline="0" dirty="0"/>
              <a:t> Logistiek in kaart brengen aan wat voor planners het werkveld behoefte heeft. </a:t>
            </a:r>
            <a:endParaRPr lang="nl-NL" dirty="0"/>
          </a:p>
        </p:txBody>
      </p:sp>
      <p:sp>
        <p:nvSpPr>
          <p:cNvPr id="4" name="Tijdelijke aanduiding voor dianummer 3"/>
          <p:cNvSpPr>
            <a:spLocks noGrp="1"/>
          </p:cNvSpPr>
          <p:nvPr>
            <p:ph type="sldNum" sz="quarter" idx="10"/>
          </p:nvPr>
        </p:nvSpPr>
        <p:spPr/>
        <p:txBody>
          <a:bodyPr/>
          <a:lstStyle/>
          <a:p>
            <a:fld id="{B8F69ABD-88EC-8842-8701-D3765EAD0A9A}" type="slidenum">
              <a:rPr lang="nl-NL" smtClean="0"/>
              <a:t>6</a:t>
            </a:fld>
            <a:endParaRPr lang="nl-NL"/>
          </a:p>
        </p:txBody>
      </p:sp>
    </p:spTree>
    <p:extLst>
      <p:ext uri="{BB962C8B-B14F-4D97-AF65-F5344CB8AC3E}">
        <p14:creationId xmlns:p14="http://schemas.microsoft.com/office/powerpoint/2010/main" val="77434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https://wordart.com/create</a:t>
            </a:r>
          </a:p>
          <a:p>
            <a:endParaRPr lang="nl-NL" dirty="0"/>
          </a:p>
          <a:p>
            <a:r>
              <a:rPr lang="nl-NL" dirty="0"/>
              <a:t>Systeemkennis: snappen hoe systemen komen tot de planningsoutput</a:t>
            </a:r>
            <a:r>
              <a:rPr lang="nl-NL" baseline="0" dirty="0"/>
              <a:t> en weten hoe de systemen werken. </a:t>
            </a:r>
          </a:p>
          <a:p>
            <a:endParaRPr lang="nl-NL" baseline="0" dirty="0"/>
          </a:p>
          <a:p>
            <a:r>
              <a:rPr lang="nl-NL" baseline="0" dirty="0"/>
              <a:t>Excel: werken met macro’s, draaitabellen, formules</a:t>
            </a:r>
            <a:endParaRPr lang="en-US" dirty="0"/>
          </a:p>
        </p:txBody>
      </p:sp>
      <p:sp>
        <p:nvSpPr>
          <p:cNvPr id="4" name="Tijdelijke aanduiding voor dianummer 3"/>
          <p:cNvSpPr>
            <a:spLocks noGrp="1"/>
          </p:cNvSpPr>
          <p:nvPr>
            <p:ph type="sldNum" sz="quarter" idx="10"/>
          </p:nvPr>
        </p:nvSpPr>
        <p:spPr/>
        <p:txBody>
          <a:bodyPr/>
          <a:lstStyle/>
          <a:p>
            <a:fld id="{B8F69ABD-88EC-8842-8701-D3765EAD0A9A}" type="slidenum">
              <a:rPr lang="nl-NL" smtClean="0"/>
              <a:t>17</a:t>
            </a:fld>
            <a:endParaRPr lang="nl-NL"/>
          </a:p>
        </p:txBody>
      </p:sp>
    </p:spTree>
    <p:extLst>
      <p:ext uri="{BB962C8B-B14F-4D97-AF65-F5344CB8AC3E}">
        <p14:creationId xmlns:p14="http://schemas.microsoft.com/office/powerpoint/2010/main" val="241492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B8F69ABD-88EC-8842-8701-D3765EAD0A9A}" type="slidenum">
              <a:rPr lang="nl-NL" smtClean="0"/>
              <a:t>19</a:t>
            </a:fld>
            <a:endParaRPr lang="nl-NL"/>
          </a:p>
        </p:txBody>
      </p:sp>
    </p:spTree>
    <p:extLst>
      <p:ext uri="{BB962C8B-B14F-4D97-AF65-F5344CB8AC3E}">
        <p14:creationId xmlns:p14="http://schemas.microsoft.com/office/powerpoint/2010/main" val="39654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https://wordart.com/edit/v1t27wtzxcks</a:t>
            </a:r>
          </a:p>
        </p:txBody>
      </p:sp>
      <p:sp>
        <p:nvSpPr>
          <p:cNvPr id="4" name="Tijdelijke aanduiding voor dianummer 3"/>
          <p:cNvSpPr>
            <a:spLocks noGrp="1"/>
          </p:cNvSpPr>
          <p:nvPr>
            <p:ph type="sldNum" sz="quarter" idx="10"/>
          </p:nvPr>
        </p:nvSpPr>
        <p:spPr/>
        <p:txBody>
          <a:bodyPr/>
          <a:lstStyle/>
          <a:p>
            <a:fld id="{B8F69ABD-88EC-8842-8701-D3765EAD0A9A}" type="slidenum">
              <a:rPr lang="nl-NL" smtClean="0"/>
              <a:t>22</a:t>
            </a:fld>
            <a:endParaRPr lang="nl-NL"/>
          </a:p>
        </p:txBody>
      </p:sp>
    </p:spTree>
    <p:extLst>
      <p:ext uri="{BB962C8B-B14F-4D97-AF65-F5344CB8AC3E}">
        <p14:creationId xmlns:p14="http://schemas.microsoft.com/office/powerpoint/2010/main" val="89843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Zojuist is er een overzicht gegeven van de resultaten van de interviews en de analyse van Yacht in vacatureteksten.</a:t>
            </a:r>
            <a:r>
              <a:rPr lang="nl-NL" baseline="0" dirty="0"/>
              <a:t> Wat is u opgevallen? Wat had u niet verwacht? </a:t>
            </a:r>
            <a:endParaRPr lang="nl-NL" dirty="0"/>
          </a:p>
          <a:p>
            <a:endParaRPr lang="nl-NL" dirty="0"/>
          </a:p>
          <a:p>
            <a:r>
              <a:rPr lang="nl-NL" dirty="0"/>
              <a:t>vraag door:</a:t>
            </a:r>
          </a:p>
          <a:p>
            <a:endParaRPr lang="nl-NL" dirty="0"/>
          </a:p>
          <a:p>
            <a:r>
              <a:rPr lang="nl-NL" dirty="0"/>
              <a:t>Ad 1. Zie slide Toekomst</a:t>
            </a:r>
            <a:r>
              <a:rPr lang="nl-NL" baseline="0" dirty="0"/>
              <a:t> Logistieke planning</a:t>
            </a:r>
          </a:p>
          <a:p>
            <a:endParaRPr lang="nl-NL" baseline="0" dirty="0"/>
          </a:p>
          <a:p>
            <a:r>
              <a:rPr lang="nl-NL" baseline="0" dirty="0"/>
              <a:t>Ad 2. Vragen om het gesprek op gang te helpen. </a:t>
            </a:r>
          </a:p>
          <a:p>
            <a:pPr lvl="1"/>
            <a:r>
              <a:rPr lang="nl-NL" dirty="0"/>
              <a:t>Wat mist u nu bij starters?</a:t>
            </a:r>
          </a:p>
          <a:p>
            <a:pPr lvl="1"/>
            <a:r>
              <a:rPr lang="nl-NL" dirty="0"/>
              <a:t>Wat</a:t>
            </a:r>
            <a:r>
              <a:rPr lang="nl-NL" baseline="0" dirty="0"/>
              <a:t> verwacht u dat starters op de opleiding geleerd hebben?</a:t>
            </a:r>
          </a:p>
          <a:p>
            <a:pPr lvl="1"/>
            <a:endParaRPr lang="nl-NL" baseline="0" dirty="0"/>
          </a:p>
          <a:p>
            <a:pPr lvl="1"/>
            <a:r>
              <a:rPr lang="nl-NL" baseline="0" dirty="0"/>
              <a:t>Bij vaardigheden: vraag door. </a:t>
            </a:r>
          </a:p>
          <a:p>
            <a:pPr marL="628650" lvl="1" indent="-171450">
              <a:buFont typeface="Arial" panose="020B0604020202020204" pitchFamily="34" charset="0"/>
              <a:buChar char="•"/>
            </a:pPr>
            <a:r>
              <a:rPr lang="nl-NL" baseline="0" dirty="0"/>
              <a:t>Wat verstaat u onder? </a:t>
            </a:r>
          </a:p>
          <a:p>
            <a:pPr marL="628650" lvl="1" indent="-171450">
              <a:buFont typeface="Arial" panose="020B0604020202020204" pitchFamily="34" charset="0"/>
              <a:buChar char="•"/>
            </a:pPr>
            <a:r>
              <a:rPr lang="nl-NL" baseline="0" dirty="0"/>
              <a:t>Wat moet iemand kunnen als… </a:t>
            </a:r>
          </a:p>
          <a:p>
            <a:pPr lvl="1"/>
            <a:endParaRPr lang="nl-NL" baseline="0" dirty="0"/>
          </a:p>
          <a:p>
            <a:pPr lvl="1"/>
            <a:r>
              <a:rPr lang="nl-NL" baseline="0" dirty="0"/>
              <a:t>Vraag ook door naar verschil MBO/HBO/Master</a:t>
            </a:r>
          </a:p>
          <a:p>
            <a:pPr lvl="1"/>
            <a:endParaRPr lang="nl-NL" baseline="0" dirty="0"/>
          </a:p>
          <a:p>
            <a:r>
              <a:rPr lang="nl-NL" baseline="0" dirty="0"/>
              <a:t>Ad 3. Zorg ervoor dat er niet alleen een grotere opdracht bij het HBO komt, maar dat ze ook aangeven welke thema’s dan niet meer belangrijk zijn.  </a:t>
            </a:r>
          </a:p>
          <a:p>
            <a:r>
              <a:rPr lang="nl-NL" baseline="0" dirty="0"/>
              <a:t>Bv. Communicatieve vaardigheden: dit kost veel tijd in een curriculum en gaat ten kosten aan tijd die aan andere (‘harde’) vakken besteed kan worden. Wat zijn zaken die starters eigenlijk pas echt in de praktijk kunnen leren/oefenen en wat kan een school juist meegeven? </a:t>
            </a:r>
          </a:p>
          <a:p>
            <a:endParaRPr lang="en-US" dirty="0"/>
          </a:p>
        </p:txBody>
      </p:sp>
      <p:sp>
        <p:nvSpPr>
          <p:cNvPr id="4" name="Tijdelijke aanduiding voor dianummer 3"/>
          <p:cNvSpPr>
            <a:spLocks noGrp="1"/>
          </p:cNvSpPr>
          <p:nvPr>
            <p:ph type="sldNum" sz="quarter" idx="10"/>
          </p:nvPr>
        </p:nvSpPr>
        <p:spPr/>
        <p:txBody>
          <a:bodyPr/>
          <a:lstStyle/>
          <a:p>
            <a:fld id="{B8F69ABD-88EC-8842-8701-D3765EAD0A9A}" type="slidenum">
              <a:rPr lang="nl-NL" smtClean="0"/>
              <a:t>26</a:t>
            </a:fld>
            <a:endParaRPr lang="nl-NL"/>
          </a:p>
        </p:txBody>
      </p:sp>
    </p:spTree>
    <p:extLst>
      <p:ext uri="{BB962C8B-B14F-4D97-AF65-F5344CB8AC3E}">
        <p14:creationId xmlns:p14="http://schemas.microsoft.com/office/powerpoint/2010/main" val="1253971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Zojuist is er een overzicht gegeven van de resultaten van de interviews en de analyse van Yacht in vacatureteksten.</a:t>
            </a:r>
            <a:r>
              <a:rPr lang="nl-NL" baseline="0" dirty="0"/>
              <a:t> Wat is u opgevallen? Wat had u niet verwacht? </a:t>
            </a:r>
            <a:endParaRPr lang="nl-NL" dirty="0"/>
          </a:p>
          <a:p>
            <a:endParaRPr lang="nl-NL" dirty="0"/>
          </a:p>
          <a:p>
            <a:r>
              <a:rPr lang="nl-NL" dirty="0"/>
              <a:t>vraag door:</a:t>
            </a:r>
          </a:p>
          <a:p>
            <a:endParaRPr lang="nl-NL" dirty="0"/>
          </a:p>
          <a:p>
            <a:r>
              <a:rPr lang="nl-NL" dirty="0"/>
              <a:t>Ad 1. Zie slide Toekomst</a:t>
            </a:r>
            <a:r>
              <a:rPr lang="nl-NL" baseline="0" dirty="0"/>
              <a:t> Logistieke planning</a:t>
            </a:r>
          </a:p>
          <a:p>
            <a:endParaRPr lang="nl-NL" baseline="0" dirty="0"/>
          </a:p>
          <a:p>
            <a:r>
              <a:rPr lang="nl-NL" baseline="0" dirty="0"/>
              <a:t>Ad 2. Vragen om het gesprek op gang te helpen. </a:t>
            </a:r>
          </a:p>
          <a:p>
            <a:pPr lvl="1"/>
            <a:r>
              <a:rPr lang="nl-NL" dirty="0"/>
              <a:t>Wat mist u nu bij starters?</a:t>
            </a:r>
          </a:p>
          <a:p>
            <a:pPr lvl="1"/>
            <a:r>
              <a:rPr lang="nl-NL" dirty="0"/>
              <a:t>Wat</a:t>
            </a:r>
            <a:r>
              <a:rPr lang="nl-NL" baseline="0" dirty="0"/>
              <a:t> verwacht u dat starters op de opleiding geleerd hebben?</a:t>
            </a:r>
          </a:p>
          <a:p>
            <a:pPr lvl="1"/>
            <a:endParaRPr lang="nl-NL" baseline="0" dirty="0"/>
          </a:p>
          <a:p>
            <a:pPr lvl="1"/>
            <a:r>
              <a:rPr lang="nl-NL" baseline="0" dirty="0"/>
              <a:t>Bij vaardigheden: vraag door. </a:t>
            </a:r>
          </a:p>
          <a:p>
            <a:pPr marL="628650" lvl="1" indent="-171450">
              <a:buFont typeface="Arial" panose="020B0604020202020204" pitchFamily="34" charset="0"/>
              <a:buChar char="•"/>
            </a:pPr>
            <a:r>
              <a:rPr lang="nl-NL" baseline="0" dirty="0"/>
              <a:t>Wat verstaat u onder? </a:t>
            </a:r>
          </a:p>
          <a:p>
            <a:pPr marL="628650" lvl="1" indent="-171450">
              <a:buFont typeface="Arial" panose="020B0604020202020204" pitchFamily="34" charset="0"/>
              <a:buChar char="•"/>
            </a:pPr>
            <a:r>
              <a:rPr lang="nl-NL" baseline="0" dirty="0"/>
              <a:t>Wat moet iemand kunnen als… </a:t>
            </a:r>
          </a:p>
          <a:p>
            <a:pPr lvl="1"/>
            <a:endParaRPr lang="nl-NL" baseline="0" dirty="0"/>
          </a:p>
          <a:p>
            <a:pPr lvl="1"/>
            <a:r>
              <a:rPr lang="nl-NL" baseline="0" dirty="0"/>
              <a:t>Vraag ook door naar verschil MBO/HBO/Master</a:t>
            </a:r>
          </a:p>
          <a:p>
            <a:pPr lvl="1"/>
            <a:endParaRPr lang="nl-NL" baseline="0" dirty="0"/>
          </a:p>
          <a:p>
            <a:r>
              <a:rPr lang="nl-NL" baseline="0" dirty="0"/>
              <a:t>Ad 3. Zorg ervoor dat er niet alleen een grotere opdracht bij het HBO komt, maar dat ze ook aangeven welke thema’s dan niet meer belangrijk zijn.  </a:t>
            </a:r>
          </a:p>
          <a:p>
            <a:r>
              <a:rPr lang="nl-NL" baseline="0" dirty="0"/>
              <a:t>Bv. Communicatieve vaardigheden: dit kost veel tijd in een curriculum en gaat ten kosten aan tijd die aan andere (‘harde’) vakken besteed kan worden. Wat zijn zaken die starters eigenlijk pas echt in de praktijk kunnen leren/oefenen en wat kan een school juist meegeven? </a:t>
            </a:r>
          </a:p>
        </p:txBody>
      </p:sp>
      <p:sp>
        <p:nvSpPr>
          <p:cNvPr id="4" name="Tijdelijke aanduiding voor dianummer 3"/>
          <p:cNvSpPr>
            <a:spLocks noGrp="1"/>
          </p:cNvSpPr>
          <p:nvPr>
            <p:ph type="sldNum" sz="quarter" idx="10"/>
          </p:nvPr>
        </p:nvSpPr>
        <p:spPr/>
        <p:txBody>
          <a:bodyPr/>
          <a:lstStyle/>
          <a:p>
            <a:fld id="{B8F69ABD-88EC-8842-8701-D3765EAD0A9A}" type="slidenum">
              <a:rPr lang="nl-NL" smtClean="0"/>
              <a:t>27</a:t>
            </a:fld>
            <a:endParaRPr lang="nl-NL"/>
          </a:p>
        </p:txBody>
      </p:sp>
    </p:spTree>
    <p:extLst>
      <p:ext uri="{BB962C8B-B14F-4D97-AF65-F5344CB8AC3E}">
        <p14:creationId xmlns:p14="http://schemas.microsoft.com/office/powerpoint/2010/main" val="3819552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emf"/><Relationship Id="rId1" Type="http://schemas.openxmlformats.org/officeDocument/2006/relationships/slideMaster" Target="../slideMasters/slideMaster1.xml"/><Relationship Id="rId5" Type="http://schemas.openxmlformats.org/officeDocument/2006/relationships/image" Target="../media/image43.jpg"/><Relationship Id="rId4" Type="http://schemas.openxmlformats.org/officeDocument/2006/relationships/image" Target="../media/image42.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emf"/><Relationship Id="rId1" Type="http://schemas.openxmlformats.org/officeDocument/2006/relationships/slideMaster" Target="../slideMasters/slideMaster1.xml"/><Relationship Id="rId4" Type="http://schemas.openxmlformats.org/officeDocument/2006/relationships/image" Target="../media/image46.jp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emf"/><Relationship Id="rId1" Type="http://schemas.openxmlformats.org/officeDocument/2006/relationships/slideMaster" Target="../slideMasters/slideMaster1.xml"/><Relationship Id="rId4" Type="http://schemas.openxmlformats.org/officeDocument/2006/relationships/image" Target="../media/image5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OPENING Slide w cla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__ INTRO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ekst 12"/>
          <p:cNvSpPr>
            <a:spLocks noGrp="1" noChangeAspect="1"/>
          </p:cNvSpPr>
          <p:nvPr>
            <p:ph type="body" sz="quarter" idx="10" hasCustomPrompt="1"/>
          </p:nvPr>
        </p:nvSpPr>
        <p:spPr>
          <a:xfrm>
            <a:off x="1284308" y="2147588"/>
            <a:ext cx="872371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eventuele subtitel toe te voegen</a:t>
            </a:r>
          </a:p>
        </p:txBody>
      </p:sp>
      <p:sp>
        <p:nvSpPr>
          <p:cNvPr id="3" name="Tijdelijke aanduiding voor tekst 12"/>
          <p:cNvSpPr>
            <a:spLocks noGrp="1" noChangeAspect="1"/>
          </p:cNvSpPr>
          <p:nvPr>
            <p:ph type="body" sz="quarter" idx="12" hasCustomPrompt="1"/>
          </p:nvPr>
        </p:nvSpPr>
        <p:spPr>
          <a:xfrm>
            <a:off x="1033671" y="1391351"/>
            <a:ext cx="8974355"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a:t>
            </a:r>
            <a:r>
              <a:rPr lang="nl-NL" dirty="0" err="1"/>
              <a:t>section</a:t>
            </a:r>
            <a:r>
              <a:rPr lang="nl-NL" dirty="0"/>
              <a:t> titel toe te voegen</a:t>
            </a:r>
          </a:p>
        </p:txBody>
      </p:sp>
      <p:sp>
        <p:nvSpPr>
          <p:cNvPr id="4" name="Tijdelijke aanduiding voor inhoud 2"/>
          <p:cNvSpPr>
            <a:spLocks noGrp="1" noChangeAspect="1"/>
          </p:cNvSpPr>
          <p:nvPr>
            <p:ph idx="1" hasCustomPrompt="1"/>
          </p:nvPr>
        </p:nvSpPr>
        <p:spPr>
          <a:xfrm>
            <a:off x="1033671" y="2837793"/>
            <a:ext cx="8586864" cy="3268717"/>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_ MISSIE KD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Basisslide N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titel toe te voegen</a:t>
            </a:r>
          </a:p>
        </p:txBody>
      </p:sp>
      <p:sp>
        <p:nvSpPr>
          <p:cNvPr id="7" name="Tijdelijke aanduiding voor inhoud 2"/>
          <p:cNvSpPr>
            <a:spLocks noGrp="1" noChangeAspect="1"/>
          </p:cNvSpPr>
          <p:nvPr>
            <p:ph idx="1" hasCustomPrompt="1"/>
          </p:nvPr>
        </p:nvSpPr>
        <p:spPr>
          <a:xfrm>
            <a:off x="1143265" y="1414161"/>
            <a:ext cx="8586864" cy="4830522"/>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A. Basisslide Amsterd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titel toe te voegen</a:t>
            </a:r>
          </a:p>
        </p:txBody>
      </p:sp>
      <p:sp>
        <p:nvSpPr>
          <p:cNvPr id="7" name="Tijdelijke aanduiding voor inhoud 2"/>
          <p:cNvSpPr>
            <a:spLocks noGrp="1" noChangeAspect="1"/>
          </p:cNvSpPr>
          <p:nvPr>
            <p:ph idx="1" hasCustomPrompt="1"/>
          </p:nvPr>
        </p:nvSpPr>
        <p:spPr>
          <a:xfrm>
            <a:off x="1143265" y="1414161"/>
            <a:ext cx="8586864" cy="4830522"/>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B. Basisslide Zuid-Hol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titel toe te voegen</a:t>
            </a:r>
          </a:p>
        </p:txBody>
      </p:sp>
      <p:sp>
        <p:nvSpPr>
          <p:cNvPr id="7" name="Tijdelijke aanduiding voor inhoud 2"/>
          <p:cNvSpPr>
            <a:spLocks noGrp="1" noChangeAspect="1"/>
          </p:cNvSpPr>
          <p:nvPr>
            <p:ph idx="1" hasCustomPrompt="1"/>
          </p:nvPr>
        </p:nvSpPr>
        <p:spPr>
          <a:xfrm>
            <a:off x="1143265" y="1414161"/>
            <a:ext cx="8586864" cy="4830522"/>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 Basisslide Zeeland-Brab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titel toe te voegen</a:t>
            </a:r>
          </a:p>
        </p:txBody>
      </p:sp>
      <p:sp>
        <p:nvSpPr>
          <p:cNvPr id="7" name="Tijdelijke aanduiding voor inhoud 2"/>
          <p:cNvSpPr>
            <a:spLocks noGrp="1" noChangeAspect="1"/>
          </p:cNvSpPr>
          <p:nvPr>
            <p:ph idx="1" hasCustomPrompt="1"/>
          </p:nvPr>
        </p:nvSpPr>
        <p:spPr>
          <a:xfrm>
            <a:off x="1143265" y="1414161"/>
            <a:ext cx="8586864" cy="4830522"/>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D. Basisslide Noord-Oo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titel toe te voegen</a:t>
            </a:r>
          </a:p>
        </p:txBody>
      </p:sp>
      <p:sp>
        <p:nvSpPr>
          <p:cNvPr id="7" name="Tijdelijke aanduiding voor inhoud 2"/>
          <p:cNvSpPr>
            <a:spLocks noGrp="1" noChangeAspect="1"/>
          </p:cNvSpPr>
          <p:nvPr>
            <p:ph idx="1" hasCustomPrompt="1"/>
          </p:nvPr>
        </p:nvSpPr>
        <p:spPr>
          <a:xfrm>
            <a:off x="1143265" y="1414161"/>
            <a:ext cx="8586864" cy="4830522"/>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E. Basisslide Gelder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titel toe te voegen</a:t>
            </a:r>
          </a:p>
        </p:txBody>
      </p:sp>
      <p:sp>
        <p:nvSpPr>
          <p:cNvPr id="7" name="Tijdelijke aanduiding voor inhoud 2"/>
          <p:cNvSpPr>
            <a:spLocks noGrp="1" noChangeAspect="1"/>
          </p:cNvSpPr>
          <p:nvPr>
            <p:ph idx="1" hasCustomPrompt="1"/>
          </p:nvPr>
        </p:nvSpPr>
        <p:spPr>
          <a:xfrm>
            <a:off x="1143265" y="1414161"/>
            <a:ext cx="8586864" cy="4830522"/>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F. Basisslide Limbur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titel toe te voegen</a:t>
            </a:r>
          </a:p>
        </p:txBody>
      </p:sp>
      <p:sp>
        <p:nvSpPr>
          <p:cNvPr id="7" name="Tijdelijke aanduiding voor inhoud 2"/>
          <p:cNvSpPr>
            <a:spLocks noGrp="1" noChangeAspect="1"/>
          </p:cNvSpPr>
          <p:nvPr>
            <p:ph idx="1" hasCustomPrompt="1"/>
          </p:nvPr>
        </p:nvSpPr>
        <p:spPr>
          <a:xfrm>
            <a:off x="1143265" y="1414161"/>
            <a:ext cx="8586864" cy="4830522"/>
          </a:xfrm>
          <a:prstGeom prst="rect">
            <a:avLst/>
          </a:prstGeom>
        </p:spPr>
        <p:txBody>
          <a:bodyPr wrap="square">
            <a:noAutofit/>
          </a:bodyPr>
          <a:lstStyle>
            <a:lvl1pPr>
              <a:buClr>
                <a:srgbClr val="FF0000"/>
              </a:buClr>
              <a:defRPr sz="2800">
                <a:solidFill>
                  <a:srgbClr val="194485"/>
                </a:solidFill>
              </a:defRPr>
            </a:lvl1pPr>
            <a:lvl2pPr>
              <a:buClr>
                <a:srgbClr val="FF0000"/>
              </a:buClr>
              <a:defRPr sz="24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Tab </a:t>
            </a:r>
            <a:r>
              <a:rPr lang="en-US" dirty="0" err="1"/>
              <a:t>en</a:t>
            </a:r>
            <a:r>
              <a:rPr lang="en-US" dirty="0"/>
              <a:t> </a:t>
            </a:r>
            <a:r>
              <a:rPr lang="en-US" dirty="0" err="1"/>
              <a:t>typen</a:t>
            </a:r>
            <a:r>
              <a:rPr lang="en-US" dirty="0"/>
              <a:t> </a:t>
            </a:r>
            <a:r>
              <a:rPr lang="en-US" dirty="0" err="1"/>
              <a:t>voor</a:t>
            </a:r>
            <a:r>
              <a:rPr lang="en-US" dirty="0"/>
              <a:t> </a:t>
            </a:r>
            <a:r>
              <a:rPr lang="en-US" dirty="0" err="1"/>
              <a:t>een</a:t>
            </a:r>
            <a:r>
              <a:rPr lang="en-US" dirty="0"/>
              <a:t> </a:t>
            </a:r>
            <a:r>
              <a:rPr lang="en-US" dirty="0" err="1"/>
              <a:t>inspringende</a:t>
            </a:r>
            <a:r>
              <a:rPr lang="en-US" dirty="0"/>
              <a:t> </a:t>
            </a:r>
            <a:r>
              <a:rPr lang="en-US" dirty="0" err="1"/>
              <a:t>bullit-tekst</a:t>
            </a:r>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asisslide + subtitel N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393901" y="1315843"/>
            <a:ext cx="8336227"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subtitel toe te voegen</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8586864" cy="4362171"/>
          </a:xfrm>
          <a:prstGeom prst="rect">
            <a:avLst/>
          </a:prstGeom>
        </p:spPr>
        <p:txBody>
          <a:bodyPr wrap="square">
            <a:noAutofit/>
          </a:bodyPr>
          <a:lstStyle>
            <a:lvl1pPr>
              <a:buClr>
                <a:srgbClr val="FF0000"/>
              </a:buClr>
              <a:defRPr sz="280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A. OPENING Slide no cla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A. Basis + subtitel Amsterd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393901" y="1315843"/>
            <a:ext cx="8336227"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subtitel toe te voegen</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8586864" cy="4362171"/>
          </a:xfrm>
          <a:prstGeom prst="rect">
            <a:avLst/>
          </a:prstGeom>
        </p:spPr>
        <p:txBody>
          <a:bodyPr wrap="square">
            <a:noAutofit/>
          </a:bodyPr>
          <a:lstStyle>
            <a:lvl1pPr>
              <a:buClr>
                <a:srgbClr val="FF0000"/>
              </a:buClr>
              <a:defRPr sz="280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B. Basis + subtitel Zuid-Hol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393901" y="1315843"/>
            <a:ext cx="8336227"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subtitel toe te voegen</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8586864" cy="4362171"/>
          </a:xfrm>
          <a:prstGeom prst="rect">
            <a:avLst/>
          </a:prstGeom>
        </p:spPr>
        <p:txBody>
          <a:bodyPr wrap="square">
            <a:noAutofit/>
          </a:bodyPr>
          <a:lstStyle>
            <a:lvl1pPr>
              <a:buClr>
                <a:srgbClr val="FF0000"/>
              </a:buClr>
              <a:defRPr sz="280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C. Basis + subtitel Zeeland-Brab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393901" y="1315843"/>
            <a:ext cx="8336227"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subtitel toe te voegen</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8586864" cy="4362171"/>
          </a:xfrm>
          <a:prstGeom prst="rect">
            <a:avLst/>
          </a:prstGeom>
        </p:spPr>
        <p:txBody>
          <a:bodyPr wrap="square">
            <a:noAutofit/>
          </a:bodyPr>
          <a:lstStyle>
            <a:lvl1pPr>
              <a:buClr>
                <a:srgbClr val="FF0000"/>
              </a:buClr>
              <a:defRPr sz="280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D. Basis + subtitel Noord-Oo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393901" y="1315843"/>
            <a:ext cx="8336227"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subtitel toe te voegen</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8586864" cy="4362171"/>
          </a:xfrm>
          <a:prstGeom prst="rect">
            <a:avLst/>
          </a:prstGeom>
        </p:spPr>
        <p:txBody>
          <a:bodyPr wrap="square">
            <a:noAutofit/>
          </a:bodyPr>
          <a:lstStyle>
            <a:lvl1pPr>
              <a:buClr>
                <a:srgbClr val="FF0000"/>
              </a:buClr>
              <a:defRPr sz="280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E. Basis + subtitel Gelder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393901" y="1315843"/>
            <a:ext cx="8336227"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subtitel toe te voegen</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8586864" cy="4362171"/>
          </a:xfrm>
          <a:prstGeom prst="rect">
            <a:avLst/>
          </a:prstGeom>
        </p:spPr>
        <p:txBody>
          <a:bodyPr wrap="square">
            <a:noAutofit/>
          </a:bodyPr>
          <a:lstStyle>
            <a:lvl1pPr>
              <a:buClr>
                <a:srgbClr val="FF0000"/>
              </a:buClr>
              <a:defRPr sz="280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F. Basis + subtitel Limbur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393901" y="1315843"/>
            <a:ext cx="8336227"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subtitel toe te voegen</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8586864" cy="4362171"/>
          </a:xfrm>
          <a:prstGeom prst="rect">
            <a:avLst/>
          </a:prstGeom>
        </p:spPr>
        <p:txBody>
          <a:bodyPr wrap="square">
            <a:noAutofit/>
          </a:bodyPr>
          <a:lstStyle>
            <a:lvl1pPr>
              <a:buClr>
                <a:srgbClr val="FF0000"/>
              </a:buClr>
              <a:defRPr sz="280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2-kolom N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143265"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
        <p:nvSpPr>
          <p:cNvPr id="5" name="Tijdelijke aanduiding voor tekst 12"/>
          <p:cNvSpPr>
            <a:spLocks noGrp="1" noChangeAspect="1"/>
          </p:cNvSpPr>
          <p:nvPr>
            <p:ph type="body" sz="quarter" idx="13" hasCustomPrompt="1"/>
          </p:nvPr>
        </p:nvSpPr>
        <p:spPr>
          <a:xfrm>
            <a:off x="5503392"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6" name="Tijdelijke aanduiding voor inhoud 2"/>
          <p:cNvSpPr>
            <a:spLocks noGrp="1" noChangeAspect="1"/>
          </p:cNvSpPr>
          <p:nvPr>
            <p:ph idx="14" hasCustomPrompt="1"/>
          </p:nvPr>
        </p:nvSpPr>
        <p:spPr>
          <a:xfrm>
            <a:off x="5503392"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A. 2-kolom Amsterd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143265"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
        <p:nvSpPr>
          <p:cNvPr id="5" name="Tijdelijke aanduiding voor tekst 12"/>
          <p:cNvSpPr>
            <a:spLocks noGrp="1" noChangeAspect="1"/>
          </p:cNvSpPr>
          <p:nvPr>
            <p:ph type="body" sz="quarter" idx="13" hasCustomPrompt="1"/>
          </p:nvPr>
        </p:nvSpPr>
        <p:spPr>
          <a:xfrm>
            <a:off x="5503392"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6" name="Tijdelijke aanduiding voor inhoud 2"/>
          <p:cNvSpPr>
            <a:spLocks noGrp="1" noChangeAspect="1"/>
          </p:cNvSpPr>
          <p:nvPr>
            <p:ph idx="14" hasCustomPrompt="1"/>
          </p:nvPr>
        </p:nvSpPr>
        <p:spPr>
          <a:xfrm>
            <a:off x="5503392"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B. 2-kolom Zuid-Hol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143265"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
        <p:nvSpPr>
          <p:cNvPr id="5" name="Tijdelijke aanduiding voor tekst 12"/>
          <p:cNvSpPr>
            <a:spLocks noGrp="1" noChangeAspect="1"/>
          </p:cNvSpPr>
          <p:nvPr>
            <p:ph type="body" sz="quarter" idx="13" hasCustomPrompt="1"/>
          </p:nvPr>
        </p:nvSpPr>
        <p:spPr>
          <a:xfrm>
            <a:off x="5503392"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6" name="Tijdelijke aanduiding voor inhoud 2"/>
          <p:cNvSpPr>
            <a:spLocks noGrp="1" noChangeAspect="1"/>
          </p:cNvSpPr>
          <p:nvPr>
            <p:ph idx="14" hasCustomPrompt="1"/>
          </p:nvPr>
        </p:nvSpPr>
        <p:spPr>
          <a:xfrm>
            <a:off x="5503392"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C. 2-kolom Zeeland-Brab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143265"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
        <p:nvSpPr>
          <p:cNvPr id="5" name="Tijdelijke aanduiding voor tekst 12"/>
          <p:cNvSpPr>
            <a:spLocks noGrp="1" noChangeAspect="1"/>
          </p:cNvSpPr>
          <p:nvPr>
            <p:ph type="body" sz="quarter" idx="13" hasCustomPrompt="1"/>
          </p:nvPr>
        </p:nvSpPr>
        <p:spPr>
          <a:xfrm>
            <a:off x="5503392"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6" name="Tijdelijke aanduiding voor inhoud 2"/>
          <p:cNvSpPr>
            <a:spLocks noGrp="1" noChangeAspect="1"/>
          </p:cNvSpPr>
          <p:nvPr>
            <p:ph idx="14" hasCustomPrompt="1"/>
          </p:nvPr>
        </p:nvSpPr>
        <p:spPr>
          <a:xfrm>
            <a:off x="5503392"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itelslide - KDC N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589314" y="5251723"/>
            <a:ext cx="9037256" cy="937206"/>
          </a:xfrm>
          <a:prstGeom prst="rect">
            <a:avLst/>
          </a:prstGeom>
        </p:spPr>
        <p:txBody>
          <a:bodyPr wrap="none">
            <a:noAutofit/>
          </a:bodyPr>
          <a:lstStyle>
            <a:lvl1pPr marL="0" indent="0" algn="ctr">
              <a:lnSpc>
                <a:spcPct val="100000"/>
              </a:lnSpc>
              <a:spcBef>
                <a:spcPts val="0"/>
              </a:spcBef>
              <a:buNone/>
              <a:defRPr baseline="0"/>
            </a:lvl1pPr>
          </a:lstStyle>
          <a:p>
            <a:pPr lvl="0"/>
            <a:r>
              <a:rPr lang="nl-NL" dirty="0"/>
              <a:t>Naam van de presentator</a:t>
            </a:r>
          </a:p>
        </p:txBody>
      </p:sp>
      <p:sp>
        <p:nvSpPr>
          <p:cNvPr id="14" name="Tijdelijke aanduiding voor tekst 12"/>
          <p:cNvSpPr>
            <a:spLocks noGrp="1" noChangeAspect="1"/>
          </p:cNvSpPr>
          <p:nvPr>
            <p:ph type="body" sz="quarter" idx="11" hasCustomPrompt="1"/>
          </p:nvPr>
        </p:nvSpPr>
        <p:spPr>
          <a:xfrm>
            <a:off x="1589314" y="6389147"/>
            <a:ext cx="9037256" cy="379646"/>
          </a:xfrm>
          <a:prstGeom prst="rect">
            <a:avLst/>
          </a:prstGeom>
        </p:spPr>
        <p:txBody>
          <a:bodyPr wrap="none" anchor="ctr" anchorCtr="0">
            <a:noAutofit/>
          </a:bodyPr>
          <a:lstStyle>
            <a:lvl1pPr marL="0" indent="0" algn="ctr">
              <a:buNone/>
              <a:defRPr sz="1800" baseline="0">
                <a:solidFill>
                  <a:schemeClr val="bg1"/>
                </a:solidFill>
              </a:defRPr>
            </a:lvl1pPr>
          </a:lstStyle>
          <a:p>
            <a:pPr lvl="0"/>
            <a:r>
              <a:rPr lang="nl-NL" dirty="0"/>
              <a:t>klikken om evt. subtitel / datum toe te voegen</a:t>
            </a:r>
          </a:p>
        </p:txBody>
      </p:sp>
      <p:sp>
        <p:nvSpPr>
          <p:cNvPr id="15" name="Tijdelijke aanduiding voor tekst 12"/>
          <p:cNvSpPr>
            <a:spLocks noGrp="1" noChangeAspect="1"/>
          </p:cNvSpPr>
          <p:nvPr>
            <p:ph type="body" sz="quarter" idx="12" hasCustomPrompt="1"/>
          </p:nvPr>
        </p:nvSpPr>
        <p:spPr>
          <a:xfrm>
            <a:off x="1589313" y="3664800"/>
            <a:ext cx="9037257" cy="1297497"/>
          </a:xfrm>
          <a:prstGeom prst="rect">
            <a:avLst/>
          </a:prstGeom>
        </p:spPr>
        <p:txBody>
          <a:bodyPr wrap="none" anchor="b" anchorCtr="0">
            <a:noAutofit/>
          </a:bodyPr>
          <a:lstStyle>
            <a:lvl1pPr marL="0" indent="0" algn="ctr">
              <a:lnSpc>
                <a:spcPct val="100000"/>
              </a:lnSpc>
              <a:spcBef>
                <a:spcPts val="0"/>
              </a:spcBef>
              <a:buNone/>
              <a:defRPr sz="3800" b="1" baseline="0">
                <a:solidFill>
                  <a:srgbClr val="22507C"/>
                </a:solidFill>
              </a:defRPr>
            </a:lvl1pPr>
          </a:lstStyle>
          <a:p>
            <a:pPr lvl="0"/>
            <a:r>
              <a:rPr lang="nl-NL" dirty="0"/>
              <a:t>Titel van de presentatie</a:t>
            </a: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D. 2-kolom Noord-Oo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143265"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
        <p:nvSpPr>
          <p:cNvPr id="5" name="Tijdelijke aanduiding voor tekst 12"/>
          <p:cNvSpPr>
            <a:spLocks noGrp="1" noChangeAspect="1"/>
          </p:cNvSpPr>
          <p:nvPr>
            <p:ph type="body" sz="quarter" idx="13" hasCustomPrompt="1"/>
          </p:nvPr>
        </p:nvSpPr>
        <p:spPr>
          <a:xfrm>
            <a:off x="5503392"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6" name="Tijdelijke aanduiding voor inhoud 2"/>
          <p:cNvSpPr>
            <a:spLocks noGrp="1" noChangeAspect="1"/>
          </p:cNvSpPr>
          <p:nvPr>
            <p:ph idx="14" hasCustomPrompt="1"/>
          </p:nvPr>
        </p:nvSpPr>
        <p:spPr>
          <a:xfrm>
            <a:off x="5503392"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E. 2-kolom Gelder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143265"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
        <p:nvSpPr>
          <p:cNvPr id="5" name="Tijdelijke aanduiding voor tekst 12"/>
          <p:cNvSpPr>
            <a:spLocks noGrp="1" noChangeAspect="1"/>
          </p:cNvSpPr>
          <p:nvPr>
            <p:ph type="body" sz="quarter" idx="13" hasCustomPrompt="1"/>
          </p:nvPr>
        </p:nvSpPr>
        <p:spPr>
          <a:xfrm>
            <a:off x="5503392"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6" name="Tijdelijke aanduiding voor inhoud 2"/>
          <p:cNvSpPr>
            <a:spLocks noGrp="1" noChangeAspect="1"/>
          </p:cNvSpPr>
          <p:nvPr>
            <p:ph idx="14" hasCustomPrompt="1"/>
          </p:nvPr>
        </p:nvSpPr>
        <p:spPr>
          <a:xfrm>
            <a:off x="5503392"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F. 2-kolom Limbur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143265"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15" name="Tijdelijke aanduiding voor tekst 12"/>
          <p:cNvSpPr>
            <a:spLocks noGrp="1" noChangeAspect="1"/>
          </p:cNvSpPr>
          <p:nvPr>
            <p:ph type="body" sz="quarter" idx="12" hasCustomPrompt="1"/>
          </p:nvPr>
        </p:nvSpPr>
        <p:spPr>
          <a:xfrm>
            <a:off x="1143265" y="559606"/>
            <a:ext cx="8586864"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a:t>Titel</a:t>
            </a:r>
            <a:endParaRPr lang="nl-NL" dirty="0"/>
          </a:p>
        </p:txBody>
      </p:sp>
      <p:sp>
        <p:nvSpPr>
          <p:cNvPr id="7" name="Tijdelijke aanduiding voor inhoud 2"/>
          <p:cNvSpPr>
            <a:spLocks noGrp="1" noChangeAspect="1"/>
          </p:cNvSpPr>
          <p:nvPr>
            <p:ph idx="1" hasCustomPrompt="1"/>
          </p:nvPr>
        </p:nvSpPr>
        <p:spPr>
          <a:xfrm>
            <a:off x="1143265"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
        <p:nvSpPr>
          <p:cNvPr id="5" name="Tijdelijke aanduiding voor tekst 12"/>
          <p:cNvSpPr>
            <a:spLocks noGrp="1" noChangeAspect="1"/>
          </p:cNvSpPr>
          <p:nvPr>
            <p:ph type="body" sz="quarter" idx="13" hasCustomPrompt="1"/>
          </p:nvPr>
        </p:nvSpPr>
        <p:spPr>
          <a:xfrm>
            <a:off x="5503392" y="1438505"/>
            <a:ext cx="409780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voor titel</a:t>
            </a:r>
          </a:p>
        </p:txBody>
      </p:sp>
      <p:sp>
        <p:nvSpPr>
          <p:cNvPr id="6" name="Tijdelijke aanduiding voor inhoud 2"/>
          <p:cNvSpPr>
            <a:spLocks noGrp="1" noChangeAspect="1"/>
          </p:cNvSpPr>
          <p:nvPr>
            <p:ph idx="14" hasCustomPrompt="1"/>
          </p:nvPr>
        </p:nvSpPr>
        <p:spPr>
          <a:xfrm>
            <a:off x="5503392" y="1927117"/>
            <a:ext cx="4097808" cy="4362171"/>
          </a:xfrm>
          <a:prstGeom prst="rect">
            <a:avLst/>
          </a:prstGeom>
        </p:spPr>
        <p:txBody>
          <a:bodyPr wrap="square">
            <a:noAutofit/>
          </a:bodyPr>
          <a:lstStyle>
            <a:lvl1pPr>
              <a:buClr>
                <a:srgbClr val="FF0000"/>
              </a:buClr>
              <a:defRPr sz="2800" baseline="0">
                <a:solidFill>
                  <a:srgbClr val="194485"/>
                </a:solidFill>
              </a:defRPr>
            </a:lvl1pPr>
            <a:lvl2pPr>
              <a:buClr>
                <a:srgbClr val="FF0000"/>
              </a:buClr>
              <a:defRPr sz="240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Klikken</a:t>
            </a:r>
            <a:r>
              <a:rPr lang="en-US" dirty="0"/>
              <a:t> om </a:t>
            </a:r>
            <a:r>
              <a:rPr lang="en-US" dirty="0" err="1"/>
              <a:t>tekst</a:t>
            </a:r>
            <a:r>
              <a:rPr lang="en-US" dirty="0"/>
              <a:t> toe </a:t>
            </a:r>
            <a:r>
              <a:rPr lang="en-US" dirty="0" err="1"/>
              <a:t>te</a:t>
            </a:r>
            <a:r>
              <a:rPr lang="en-US" dirty="0"/>
              <a:t> </a:t>
            </a:r>
            <a:r>
              <a:rPr lang="en-US" dirty="0" err="1"/>
              <a:t>voegen</a:t>
            </a:r>
            <a:endParaRPr lang="en-US" dirty="0"/>
          </a:p>
          <a:p>
            <a:pPr lvl="1"/>
            <a:r>
              <a:rPr lang="en-US" dirty="0"/>
              <a:t>Second level</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_ _ _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ekst 12"/>
          <p:cNvSpPr>
            <a:spLocks noGrp="1" noChangeAspect="1"/>
          </p:cNvSpPr>
          <p:nvPr>
            <p:ph type="body" sz="quarter" idx="10" hasCustomPrompt="1"/>
          </p:nvPr>
        </p:nvSpPr>
        <p:spPr>
          <a:xfrm>
            <a:off x="1189715" y="3251175"/>
            <a:ext cx="8723719" cy="524109"/>
          </a:xfrm>
          <a:prstGeom prst="rect">
            <a:avLst/>
          </a:prstGeom>
        </p:spPr>
        <p:txBody>
          <a:bodyPr wrap="none">
            <a:noAutofit/>
          </a:bodyPr>
          <a:lstStyle>
            <a:lvl1pPr marL="0" indent="0" algn="l">
              <a:lnSpc>
                <a:spcPct val="100000"/>
              </a:lnSpc>
              <a:spcBef>
                <a:spcPts val="0"/>
              </a:spcBef>
              <a:buNone/>
              <a:defRPr i="1" baseline="0">
                <a:solidFill>
                  <a:srgbClr val="249BD7"/>
                </a:solidFill>
              </a:defRPr>
            </a:lvl1pPr>
          </a:lstStyle>
          <a:p>
            <a:pPr lvl="0"/>
            <a:r>
              <a:rPr lang="nl-NL" dirty="0"/>
              <a:t>Klikken om eventuele subtitel toe te voegen</a:t>
            </a:r>
          </a:p>
        </p:txBody>
      </p:sp>
      <p:sp>
        <p:nvSpPr>
          <p:cNvPr id="3" name="Tijdelijke aanduiding voor tekst 12"/>
          <p:cNvSpPr>
            <a:spLocks noGrp="1" noChangeAspect="1"/>
          </p:cNvSpPr>
          <p:nvPr>
            <p:ph type="body" sz="quarter" idx="12" hasCustomPrompt="1"/>
          </p:nvPr>
        </p:nvSpPr>
        <p:spPr>
          <a:xfrm>
            <a:off x="939078" y="2494938"/>
            <a:ext cx="8974355" cy="669072"/>
          </a:xfrm>
          <a:prstGeom prst="rect">
            <a:avLst/>
          </a:prstGeom>
        </p:spPr>
        <p:txBody>
          <a:bodyPr wrap="none" anchor="ctr" anchorCtr="0">
            <a:noAutofit/>
          </a:bodyPr>
          <a:lstStyle>
            <a:lvl1pPr marL="0" indent="0" algn="l">
              <a:lnSpc>
                <a:spcPct val="100000"/>
              </a:lnSpc>
              <a:spcBef>
                <a:spcPts val="0"/>
              </a:spcBef>
              <a:buNone/>
              <a:defRPr sz="3800" b="1" baseline="0">
                <a:solidFill>
                  <a:srgbClr val="22507C"/>
                </a:solidFill>
              </a:defRPr>
            </a:lvl1pPr>
          </a:lstStyle>
          <a:p>
            <a:pPr lvl="0"/>
            <a:r>
              <a:rPr lang="nl-NL" dirty="0"/>
              <a:t>Klikken om </a:t>
            </a:r>
            <a:r>
              <a:rPr lang="nl-NL" dirty="0" err="1"/>
              <a:t>section</a:t>
            </a:r>
            <a:r>
              <a:rPr lang="nl-NL" dirty="0"/>
              <a:t> titel toe te voegen</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 Blanco slide">
    <p:spTree>
      <p:nvGrpSpPr>
        <p:cNvPr id="1" name=""/>
        <p:cNvGrpSpPr/>
        <p:nvPr/>
      </p:nvGrpSpPr>
      <p:grpSpPr>
        <a:xfrm>
          <a:off x="0" y="0"/>
          <a:ext cx="0" cy="0"/>
          <a:chOff x="0" y="0"/>
          <a:chExt cx="0" cy="0"/>
        </a:xfrm>
      </p:grpSpPr>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BLANK w cla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 BLANK w UR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LEURcirkel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LEURcirkel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ETWERKkaart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A. Titelslide Amsterd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589314" y="5325293"/>
            <a:ext cx="9010624" cy="865300"/>
          </a:xfrm>
          <a:prstGeom prst="rect">
            <a:avLst/>
          </a:prstGeom>
        </p:spPr>
        <p:txBody>
          <a:bodyPr wrap="none">
            <a:noAutofit/>
          </a:bodyPr>
          <a:lstStyle>
            <a:lvl1pPr marL="0" indent="0" algn="ctr">
              <a:lnSpc>
                <a:spcPct val="100000"/>
              </a:lnSpc>
              <a:spcBef>
                <a:spcPts val="0"/>
              </a:spcBef>
              <a:buNone/>
              <a:defRPr baseline="0"/>
            </a:lvl1pPr>
          </a:lstStyle>
          <a:p>
            <a:pPr lvl="0"/>
            <a:r>
              <a:rPr lang="nl-NL" dirty="0"/>
              <a:t>Naam van de presentator</a:t>
            </a:r>
          </a:p>
        </p:txBody>
      </p:sp>
      <p:sp>
        <p:nvSpPr>
          <p:cNvPr id="14" name="Tijdelijke aanduiding voor tekst 12"/>
          <p:cNvSpPr>
            <a:spLocks noGrp="1" noChangeAspect="1"/>
          </p:cNvSpPr>
          <p:nvPr>
            <p:ph type="body" sz="quarter" idx="11" hasCustomPrompt="1"/>
          </p:nvPr>
        </p:nvSpPr>
        <p:spPr>
          <a:xfrm>
            <a:off x="1589314" y="6383124"/>
            <a:ext cx="9010624" cy="379646"/>
          </a:xfrm>
          <a:prstGeom prst="rect">
            <a:avLst/>
          </a:prstGeom>
        </p:spPr>
        <p:txBody>
          <a:bodyPr wrap="none" anchor="ctr" anchorCtr="0">
            <a:noAutofit/>
          </a:bodyPr>
          <a:lstStyle>
            <a:lvl1pPr marL="0" indent="0" algn="ctr">
              <a:buNone/>
              <a:defRPr sz="1800" baseline="0">
                <a:solidFill>
                  <a:schemeClr val="bg1"/>
                </a:solidFill>
              </a:defRPr>
            </a:lvl1pPr>
          </a:lstStyle>
          <a:p>
            <a:pPr lvl="0"/>
            <a:r>
              <a:rPr lang="nl-NL" dirty="0"/>
              <a:t>klikken om evt. subtitel / datum toe te voegen</a:t>
            </a:r>
          </a:p>
        </p:txBody>
      </p:sp>
      <p:sp>
        <p:nvSpPr>
          <p:cNvPr id="15" name="Tijdelijke aanduiding voor tekst 12"/>
          <p:cNvSpPr>
            <a:spLocks noGrp="1" noChangeAspect="1"/>
          </p:cNvSpPr>
          <p:nvPr>
            <p:ph type="body" sz="quarter" idx="12" hasCustomPrompt="1"/>
          </p:nvPr>
        </p:nvSpPr>
        <p:spPr>
          <a:xfrm>
            <a:off x="1589314" y="3664800"/>
            <a:ext cx="9010624" cy="1297497"/>
          </a:xfrm>
          <a:prstGeom prst="rect">
            <a:avLst/>
          </a:prstGeom>
        </p:spPr>
        <p:txBody>
          <a:bodyPr wrap="none" anchor="b" anchorCtr="0">
            <a:noAutofit/>
          </a:bodyPr>
          <a:lstStyle>
            <a:lvl1pPr marL="0" indent="0" algn="ctr">
              <a:lnSpc>
                <a:spcPct val="100000"/>
              </a:lnSpc>
              <a:spcBef>
                <a:spcPts val="0"/>
              </a:spcBef>
              <a:buNone/>
              <a:defRPr sz="3800" b="1" baseline="0">
                <a:solidFill>
                  <a:srgbClr val="22507C"/>
                </a:solidFill>
              </a:defRPr>
            </a:lvl1pPr>
          </a:lstStyle>
          <a:p>
            <a:pPr lvl="0"/>
            <a:r>
              <a:rPr lang="nl-NL" dirty="0"/>
              <a:t>Titel van de presentatie</a:t>
            </a: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ETWERKkaart n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A. Amsterdam spe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12"/>
          <p:cNvSpPr>
            <a:spLocks noGrp="1" noChangeAspect="1"/>
          </p:cNvSpPr>
          <p:nvPr>
            <p:ph type="body" sz="quarter" idx="12" hasCustomPrompt="1"/>
          </p:nvPr>
        </p:nvSpPr>
        <p:spPr>
          <a:xfrm>
            <a:off x="1134639" y="499221"/>
            <a:ext cx="5203099" cy="669072"/>
          </a:xfrm>
          <a:prstGeom prst="rect">
            <a:avLst/>
          </a:prstGeom>
        </p:spPr>
        <p:txBody>
          <a:bodyPr wrap="none" anchor="ctr" anchorCtr="0">
            <a:noAutofit/>
          </a:bodyPr>
          <a:lstStyle>
            <a:lvl1pPr marL="0" indent="0" algn="l">
              <a:lnSpc>
                <a:spcPct val="100000"/>
              </a:lnSpc>
              <a:spcBef>
                <a:spcPts val="0"/>
              </a:spcBef>
              <a:buNone/>
              <a:defRPr sz="2800" b="1" baseline="0">
                <a:solidFill>
                  <a:srgbClr val="22507C"/>
                </a:solidFill>
              </a:defRPr>
            </a:lvl1pPr>
          </a:lstStyle>
          <a:p>
            <a:pPr lvl="0"/>
            <a:r>
              <a:rPr lang="nl-NL" dirty="0"/>
              <a:t>Titel</a:t>
            </a:r>
          </a:p>
        </p:txBody>
      </p:sp>
      <p:sp>
        <p:nvSpPr>
          <p:cNvPr id="5" name="Tijdelijke aanduiding voor inhoud 2"/>
          <p:cNvSpPr>
            <a:spLocks noGrp="1" noChangeAspect="1"/>
          </p:cNvSpPr>
          <p:nvPr>
            <p:ph idx="1" hasCustomPrompt="1"/>
          </p:nvPr>
        </p:nvSpPr>
        <p:spPr>
          <a:xfrm>
            <a:off x="1134639" y="1889222"/>
            <a:ext cx="5203099" cy="1561417"/>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1" name="Tijdelijke aanduiding voor inhoud 2"/>
          <p:cNvSpPr>
            <a:spLocks noGrp="1" noChangeAspect="1"/>
          </p:cNvSpPr>
          <p:nvPr>
            <p:ph idx="13" hasCustomPrompt="1"/>
          </p:nvPr>
        </p:nvSpPr>
        <p:spPr>
          <a:xfrm>
            <a:off x="1134639" y="4004730"/>
            <a:ext cx="5203099" cy="1975656"/>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5" name="Tijdelijke aanduiding voor tekst 12"/>
          <p:cNvSpPr>
            <a:spLocks noGrp="1" noChangeAspect="1"/>
          </p:cNvSpPr>
          <p:nvPr>
            <p:ph type="body" sz="quarter" idx="14" hasCustomPrompt="1"/>
          </p:nvPr>
        </p:nvSpPr>
        <p:spPr>
          <a:xfrm>
            <a:off x="1134639" y="13509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6" name="Tijdelijke aanduiding voor tekst 12"/>
          <p:cNvSpPr>
            <a:spLocks noGrp="1" noChangeAspect="1"/>
          </p:cNvSpPr>
          <p:nvPr>
            <p:ph type="body" sz="quarter" idx="15" hasCustomPrompt="1"/>
          </p:nvPr>
        </p:nvSpPr>
        <p:spPr>
          <a:xfrm>
            <a:off x="1134639" y="34506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7" name="Tijdelijke aanduiding voor tekst 12"/>
          <p:cNvSpPr>
            <a:spLocks noGrp="1" noChangeAspect="1"/>
          </p:cNvSpPr>
          <p:nvPr>
            <p:ph type="body" sz="quarter" idx="16" hasCustomPrompt="1"/>
          </p:nvPr>
        </p:nvSpPr>
        <p:spPr>
          <a:xfrm>
            <a:off x="1134639" y="852100"/>
            <a:ext cx="5203099" cy="669072"/>
          </a:xfrm>
          <a:prstGeom prst="rect">
            <a:avLst/>
          </a:prstGeom>
        </p:spPr>
        <p:txBody>
          <a:bodyPr wrap="none" anchor="ctr" anchorCtr="0">
            <a:noAutofit/>
          </a:bodyPr>
          <a:lstStyle>
            <a:lvl1pPr marL="0" indent="0" algn="l">
              <a:lnSpc>
                <a:spcPct val="100000"/>
              </a:lnSpc>
              <a:spcBef>
                <a:spcPts val="0"/>
              </a:spcBef>
              <a:buNone/>
              <a:defRPr sz="2000" b="0" baseline="0">
                <a:solidFill>
                  <a:srgbClr val="249BD7"/>
                </a:solidFill>
              </a:defRPr>
            </a:lvl1pPr>
          </a:lstStyle>
          <a:p>
            <a:pPr lvl="0"/>
            <a:r>
              <a:rPr lang="nl-NL" dirty="0"/>
              <a:t>ondertitel</a:t>
            </a:r>
          </a:p>
        </p:txBody>
      </p:sp>
      <p:pic>
        <p:nvPicPr>
          <p:cNvPr id="18" name="Afbeelding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8600" y="665760"/>
            <a:ext cx="2518101" cy="372679"/>
          </a:xfrm>
          <a:prstGeom prst="rect">
            <a:avLst/>
          </a:prstGeom>
        </p:spPr>
      </p:pic>
      <p:pic>
        <p:nvPicPr>
          <p:cNvPr id="19" name="Afbeelding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78600" y="1350939"/>
            <a:ext cx="1178034" cy="303933"/>
          </a:xfrm>
          <a:prstGeom prst="rect">
            <a:avLst/>
          </a:prstGeom>
        </p:spPr>
      </p:pic>
      <p:pic>
        <p:nvPicPr>
          <p:cNvPr id="20" name="Afbeelding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78600" y="2020011"/>
            <a:ext cx="1314669" cy="144614"/>
          </a:xfrm>
          <a:prstGeom prst="rect">
            <a:avLst/>
          </a:prstGeom>
        </p:spPr>
      </p:pic>
      <p:cxnSp>
        <p:nvCxnSpPr>
          <p:cNvPr id="22" name="Rechte verbindingslijn 21"/>
          <p:cNvCxnSpPr/>
          <p:nvPr userDrawn="1"/>
        </p:nvCxnSpPr>
        <p:spPr>
          <a:xfrm>
            <a:off x="6484883" y="499221"/>
            <a:ext cx="0" cy="1665404"/>
          </a:xfrm>
          <a:prstGeom prst="line">
            <a:avLst/>
          </a:prstGeom>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B. NoordOost spe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12"/>
          <p:cNvSpPr>
            <a:spLocks noGrp="1" noChangeAspect="1"/>
          </p:cNvSpPr>
          <p:nvPr>
            <p:ph type="body" sz="quarter" idx="12" hasCustomPrompt="1"/>
          </p:nvPr>
        </p:nvSpPr>
        <p:spPr>
          <a:xfrm>
            <a:off x="1134639" y="499221"/>
            <a:ext cx="5203099" cy="669072"/>
          </a:xfrm>
          <a:prstGeom prst="rect">
            <a:avLst/>
          </a:prstGeom>
        </p:spPr>
        <p:txBody>
          <a:bodyPr wrap="none" anchor="ctr" anchorCtr="0">
            <a:noAutofit/>
          </a:bodyPr>
          <a:lstStyle>
            <a:lvl1pPr marL="0" indent="0" algn="l">
              <a:lnSpc>
                <a:spcPct val="100000"/>
              </a:lnSpc>
              <a:spcBef>
                <a:spcPts val="0"/>
              </a:spcBef>
              <a:buNone/>
              <a:defRPr sz="2800" b="1" baseline="0">
                <a:solidFill>
                  <a:srgbClr val="22507C"/>
                </a:solidFill>
              </a:defRPr>
            </a:lvl1pPr>
          </a:lstStyle>
          <a:p>
            <a:pPr lvl="0"/>
            <a:r>
              <a:rPr lang="nl-NL" dirty="0"/>
              <a:t>Titel</a:t>
            </a:r>
          </a:p>
        </p:txBody>
      </p:sp>
      <p:sp>
        <p:nvSpPr>
          <p:cNvPr id="5" name="Tijdelijke aanduiding voor inhoud 2"/>
          <p:cNvSpPr>
            <a:spLocks noGrp="1" noChangeAspect="1"/>
          </p:cNvSpPr>
          <p:nvPr>
            <p:ph idx="1" hasCustomPrompt="1"/>
          </p:nvPr>
        </p:nvSpPr>
        <p:spPr>
          <a:xfrm>
            <a:off x="1134639" y="1889222"/>
            <a:ext cx="5203099" cy="1561417"/>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1" name="Tijdelijke aanduiding voor inhoud 2"/>
          <p:cNvSpPr>
            <a:spLocks noGrp="1" noChangeAspect="1"/>
          </p:cNvSpPr>
          <p:nvPr>
            <p:ph idx="13" hasCustomPrompt="1"/>
          </p:nvPr>
        </p:nvSpPr>
        <p:spPr>
          <a:xfrm>
            <a:off x="1134639" y="4004730"/>
            <a:ext cx="5203099" cy="1975656"/>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5" name="Tijdelijke aanduiding voor tekst 12"/>
          <p:cNvSpPr>
            <a:spLocks noGrp="1" noChangeAspect="1"/>
          </p:cNvSpPr>
          <p:nvPr>
            <p:ph type="body" sz="quarter" idx="14" hasCustomPrompt="1"/>
          </p:nvPr>
        </p:nvSpPr>
        <p:spPr>
          <a:xfrm>
            <a:off x="1134639" y="13509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6" name="Tijdelijke aanduiding voor tekst 12"/>
          <p:cNvSpPr>
            <a:spLocks noGrp="1" noChangeAspect="1"/>
          </p:cNvSpPr>
          <p:nvPr>
            <p:ph type="body" sz="quarter" idx="15" hasCustomPrompt="1"/>
          </p:nvPr>
        </p:nvSpPr>
        <p:spPr>
          <a:xfrm>
            <a:off x="1134639" y="34506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7" name="Tijdelijke aanduiding voor tekst 12"/>
          <p:cNvSpPr>
            <a:spLocks noGrp="1" noChangeAspect="1"/>
          </p:cNvSpPr>
          <p:nvPr>
            <p:ph type="body" sz="quarter" idx="16" hasCustomPrompt="1"/>
          </p:nvPr>
        </p:nvSpPr>
        <p:spPr>
          <a:xfrm>
            <a:off x="1134639" y="852100"/>
            <a:ext cx="5203099" cy="669072"/>
          </a:xfrm>
          <a:prstGeom prst="rect">
            <a:avLst/>
          </a:prstGeom>
        </p:spPr>
        <p:txBody>
          <a:bodyPr wrap="none" anchor="ctr" anchorCtr="0">
            <a:noAutofit/>
          </a:bodyPr>
          <a:lstStyle>
            <a:lvl1pPr marL="0" indent="0" algn="l">
              <a:lnSpc>
                <a:spcPct val="100000"/>
              </a:lnSpc>
              <a:spcBef>
                <a:spcPts val="0"/>
              </a:spcBef>
              <a:buNone/>
              <a:defRPr sz="2000" b="0" baseline="0">
                <a:solidFill>
                  <a:srgbClr val="249BD7"/>
                </a:solidFill>
              </a:defRPr>
            </a:lvl1pPr>
          </a:lstStyle>
          <a:p>
            <a:pPr lvl="0"/>
            <a:r>
              <a:rPr lang="nl-NL" dirty="0"/>
              <a:t>ondertitel</a:t>
            </a:r>
          </a:p>
        </p:txBody>
      </p:sp>
      <p:cxnSp>
        <p:nvCxnSpPr>
          <p:cNvPr id="22" name="Rechte verbindingslijn 21"/>
          <p:cNvCxnSpPr/>
          <p:nvPr userDrawn="1"/>
        </p:nvCxnSpPr>
        <p:spPr>
          <a:xfrm>
            <a:off x="6484883" y="499221"/>
            <a:ext cx="0" cy="166540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2029" y="499221"/>
            <a:ext cx="2176517" cy="548482"/>
          </a:xfrm>
          <a:prstGeom prst="rect">
            <a:avLst/>
          </a:prstGeom>
        </p:spPr>
      </p:pic>
      <p:pic>
        <p:nvPicPr>
          <p:cNvPr id="7" name="Afbeelding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32029" y="1314512"/>
            <a:ext cx="778067" cy="553984"/>
          </a:xfrm>
          <a:prstGeom prst="rect">
            <a:avLst/>
          </a:prstGeom>
        </p:spPr>
      </p:pic>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C. Gelderland spe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12"/>
          <p:cNvSpPr>
            <a:spLocks noGrp="1" noChangeAspect="1"/>
          </p:cNvSpPr>
          <p:nvPr>
            <p:ph type="body" sz="quarter" idx="12" hasCustomPrompt="1"/>
          </p:nvPr>
        </p:nvSpPr>
        <p:spPr>
          <a:xfrm>
            <a:off x="1134639" y="499221"/>
            <a:ext cx="5203099" cy="669072"/>
          </a:xfrm>
          <a:prstGeom prst="rect">
            <a:avLst/>
          </a:prstGeom>
        </p:spPr>
        <p:txBody>
          <a:bodyPr wrap="none" anchor="ctr" anchorCtr="0">
            <a:noAutofit/>
          </a:bodyPr>
          <a:lstStyle>
            <a:lvl1pPr marL="0" indent="0" algn="l">
              <a:lnSpc>
                <a:spcPct val="100000"/>
              </a:lnSpc>
              <a:spcBef>
                <a:spcPts val="0"/>
              </a:spcBef>
              <a:buNone/>
              <a:defRPr sz="2800" b="1" baseline="0">
                <a:solidFill>
                  <a:srgbClr val="22507C"/>
                </a:solidFill>
              </a:defRPr>
            </a:lvl1pPr>
          </a:lstStyle>
          <a:p>
            <a:pPr lvl="0"/>
            <a:r>
              <a:rPr lang="nl-NL" dirty="0"/>
              <a:t>Titel</a:t>
            </a:r>
          </a:p>
        </p:txBody>
      </p:sp>
      <p:sp>
        <p:nvSpPr>
          <p:cNvPr id="5" name="Tijdelijke aanduiding voor inhoud 2"/>
          <p:cNvSpPr>
            <a:spLocks noGrp="1" noChangeAspect="1"/>
          </p:cNvSpPr>
          <p:nvPr>
            <p:ph idx="1" hasCustomPrompt="1"/>
          </p:nvPr>
        </p:nvSpPr>
        <p:spPr>
          <a:xfrm>
            <a:off x="1134639" y="1889222"/>
            <a:ext cx="5203099" cy="1561417"/>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1" name="Tijdelijke aanduiding voor inhoud 2"/>
          <p:cNvSpPr>
            <a:spLocks noGrp="1" noChangeAspect="1"/>
          </p:cNvSpPr>
          <p:nvPr>
            <p:ph idx="13" hasCustomPrompt="1"/>
          </p:nvPr>
        </p:nvSpPr>
        <p:spPr>
          <a:xfrm>
            <a:off x="1134639" y="4004730"/>
            <a:ext cx="5203099" cy="1975656"/>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5" name="Tijdelijke aanduiding voor tekst 12"/>
          <p:cNvSpPr>
            <a:spLocks noGrp="1" noChangeAspect="1"/>
          </p:cNvSpPr>
          <p:nvPr>
            <p:ph type="body" sz="quarter" idx="14" hasCustomPrompt="1"/>
          </p:nvPr>
        </p:nvSpPr>
        <p:spPr>
          <a:xfrm>
            <a:off x="1134639" y="13509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6" name="Tijdelijke aanduiding voor tekst 12"/>
          <p:cNvSpPr>
            <a:spLocks noGrp="1" noChangeAspect="1"/>
          </p:cNvSpPr>
          <p:nvPr>
            <p:ph type="body" sz="quarter" idx="15" hasCustomPrompt="1"/>
          </p:nvPr>
        </p:nvSpPr>
        <p:spPr>
          <a:xfrm>
            <a:off x="1134639" y="34506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7" name="Tijdelijke aanduiding voor tekst 12"/>
          <p:cNvSpPr>
            <a:spLocks noGrp="1" noChangeAspect="1"/>
          </p:cNvSpPr>
          <p:nvPr>
            <p:ph type="body" sz="quarter" idx="16" hasCustomPrompt="1"/>
          </p:nvPr>
        </p:nvSpPr>
        <p:spPr>
          <a:xfrm>
            <a:off x="1134639" y="852100"/>
            <a:ext cx="5203099" cy="669072"/>
          </a:xfrm>
          <a:prstGeom prst="rect">
            <a:avLst/>
          </a:prstGeom>
        </p:spPr>
        <p:txBody>
          <a:bodyPr wrap="none" anchor="ctr" anchorCtr="0">
            <a:noAutofit/>
          </a:bodyPr>
          <a:lstStyle>
            <a:lvl1pPr marL="0" indent="0" algn="l">
              <a:lnSpc>
                <a:spcPct val="100000"/>
              </a:lnSpc>
              <a:spcBef>
                <a:spcPts val="0"/>
              </a:spcBef>
              <a:buNone/>
              <a:defRPr sz="2000" b="0" baseline="0">
                <a:solidFill>
                  <a:srgbClr val="249BD7"/>
                </a:solidFill>
              </a:defRPr>
            </a:lvl1pPr>
          </a:lstStyle>
          <a:p>
            <a:pPr lvl="0"/>
            <a:r>
              <a:rPr lang="nl-NL" dirty="0"/>
              <a:t>ondertitel</a:t>
            </a:r>
          </a:p>
        </p:txBody>
      </p:sp>
      <p:cxnSp>
        <p:nvCxnSpPr>
          <p:cNvPr id="22" name="Rechte verbindingslijn 21"/>
          <p:cNvCxnSpPr/>
          <p:nvPr userDrawn="1"/>
        </p:nvCxnSpPr>
        <p:spPr>
          <a:xfrm>
            <a:off x="6484883" y="499221"/>
            <a:ext cx="0" cy="166540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2029" y="499221"/>
            <a:ext cx="1116071" cy="832589"/>
          </a:xfrm>
          <a:prstGeom prst="rect">
            <a:avLst/>
          </a:prstGeom>
        </p:spPr>
      </p:pic>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D. Limburg spe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12"/>
          <p:cNvSpPr>
            <a:spLocks noGrp="1" noChangeAspect="1"/>
          </p:cNvSpPr>
          <p:nvPr>
            <p:ph type="body" sz="quarter" idx="12" hasCustomPrompt="1"/>
          </p:nvPr>
        </p:nvSpPr>
        <p:spPr>
          <a:xfrm>
            <a:off x="1134639" y="499221"/>
            <a:ext cx="5203099" cy="669072"/>
          </a:xfrm>
          <a:prstGeom prst="rect">
            <a:avLst/>
          </a:prstGeom>
        </p:spPr>
        <p:txBody>
          <a:bodyPr wrap="none" anchor="ctr" anchorCtr="0">
            <a:noAutofit/>
          </a:bodyPr>
          <a:lstStyle>
            <a:lvl1pPr marL="0" indent="0" algn="l">
              <a:lnSpc>
                <a:spcPct val="100000"/>
              </a:lnSpc>
              <a:spcBef>
                <a:spcPts val="0"/>
              </a:spcBef>
              <a:buNone/>
              <a:defRPr sz="2800" b="1" baseline="0">
                <a:solidFill>
                  <a:srgbClr val="22507C"/>
                </a:solidFill>
              </a:defRPr>
            </a:lvl1pPr>
          </a:lstStyle>
          <a:p>
            <a:pPr lvl="0"/>
            <a:r>
              <a:rPr lang="nl-NL" dirty="0"/>
              <a:t>Titel</a:t>
            </a:r>
          </a:p>
        </p:txBody>
      </p:sp>
      <p:sp>
        <p:nvSpPr>
          <p:cNvPr id="5" name="Tijdelijke aanduiding voor inhoud 2"/>
          <p:cNvSpPr>
            <a:spLocks noGrp="1" noChangeAspect="1"/>
          </p:cNvSpPr>
          <p:nvPr>
            <p:ph idx="1" hasCustomPrompt="1"/>
          </p:nvPr>
        </p:nvSpPr>
        <p:spPr>
          <a:xfrm>
            <a:off x="1134639" y="1889222"/>
            <a:ext cx="5203099" cy="1561417"/>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1" name="Tijdelijke aanduiding voor inhoud 2"/>
          <p:cNvSpPr>
            <a:spLocks noGrp="1" noChangeAspect="1"/>
          </p:cNvSpPr>
          <p:nvPr>
            <p:ph idx="13" hasCustomPrompt="1"/>
          </p:nvPr>
        </p:nvSpPr>
        <p:spPr>
          <a:xfrm>
            <a:off x="1134639" y="4004730"/>
            <a:ext cx="5203099" cy="1975656"/>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5" name="Tijdelijke aanduiding voor tekst 12"/>
          <p:cNvSpPr>
            <a:spLocks noGrp="1" noChangeAspect="1"/>
          </p:cNvSpPr>
          <p:nvPr>
            <p:ph type="body" sz="quarter" idx="14" hasCustomPrompt="1"/>
          </p:nvPr>
        </p:nvSpPr>
        <p:spPr>
          <a:xfrm>
            <a:off x="1134639" y="13509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6" name="Tijdelijke aanduiding voor tekst 12"/>
          <p:cNvSpPr>
            <a:spLocks noGrp="1" noChangeAspect="1"/>
          </p:cNvSpPr>
          <p:nvPr>
            <p:ph type="body" sz="quarter" idx="15" hasCustomPrompt="1"/>
          </p:nvPr>
        </p:nvSpPr>
        <p:spPr>
          <a:xfrm>
            <a:off x="1134639" y="34506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7" name="Tijdelijke aanduiding voor tekst 12"/>
          <p:cNvSpPr>
            <a:spLocks noGrp="1" noChangeAspect="1"/>
          </p:cNvSpPr>
          <p:nvPr>
            <p:ph type="body" sz="quarter" idx="16" hasCustomPrompt="1"/>
          </p:nvPr>
        </p:nvSpPr>
        <p:spPr>
          <a:xfrm>
            <a:off x="1134639" y="852100"/>
            <a:ext cx="5203099" cy="669072"/>
          </a:xfrm>
          <a:prstGeom prst="rect">
            <a:avLst/>
          </a:prstGeom>
        </p:spPr>
        <p:txBody>
          <a:bodyPr wrap="none" anchor="ctr" anchorCtr="0">
            <a:noAutofit/>
          </a:bodyPr>
          <a:lstStyle>
            <a:lvl1pPr marL="0" indent="0" algn="l">
              <a:lnSpc>
                <a:spcPct val="100000"/>
              </a:lnSpc>
              <a:spcBef>
                <a:spcPts val="0"/>
              </a:spcBef>
              <a:buNone/>
              <a:defRPr sz="2000" b="0" baseline="0">
                <a:solidFill>
                  <a:srgbClr val="249BD7"/>
                </a:solidFill>
              </a:defRPr>
            </a:lvl1pPr>
          </a:lstStyle>
          <a:p>
            <a:pPr lvl="0"/>
            <a:r>
              <a:rPr lang="nl-NL" dirty="0"/>
              <a:t>ondertitel</a:t>
            </a:r>
          </a:p>
        </p:txBody>
      </p:sp>
      <p:cxnSp>
        <p:nvCxnSpPr>
          <p:cNvPr id="22" name="Rechte verbindingslijn 21"/>
          <p:cNvCxnSpPr/>
          <p:nvPr userDrawn="1"/>
        </p:nvCxnSpPr>
        <p:spPr>
          <a:xfrm>
            <a:off x="6484883" y="499221"/>
            <a:ext cx="0" cy="166540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2029" y="499221"/>
            <a:ext cx="1462929" cy="889461"/>
          </a:xfrm>
          <a:prstGeom prst="rect">
            <a:avLst/>
          </a:prstGeom>
        </p:spPr>
      </p:pic>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E. ZeelandBrabant spe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12"/>
          <p:cNvSpPr>
            <a:spLocks noGrp="1" noChangeAspect="1"/>
          </p:cNvSpPr>
          <p:nvPr>
            <p:ph type="body" sz="quarter" idx="12" hasCustomPrompt="1"/>
          </p:nvPr>
        </p:nvSpPr>
        <p:spPr>
          <a:xfrm>
            <a:off x="1134639" y="499221"/>
            <a:ext cx="5203099" cy="669072"/>
          </a:xfrm>
          <a:prstGeom prst="rect">
            <a:avLst/>
          </a:prstGeom>
        </p:spPr>
        <p:txBody>
          <a:bodyPr wrap="none" anchor="ctr" anchorCtr="0">
            <a:noAutofit/>
          </a:bodyPr>
          <a:lstStyle>
            <a:lvl1pPr marL="0" indent="0" algn="l">
              <a:lnSpc>
                <a:spcPct val="100000"/>
              </a:lnSpc>
              <a:spcBef>
                <a:spcPts val="0"/>
              </a:spcBef>
              <a:buNone/>
              <a:defRPr sz="2800" b="1" baseline="0">
                <a:solidFill>
                  <a:srgbClr val="22507C"/>
                </a:solidFill>
              </a:defRPr>
            </a:lvl1pPr>
          </a:lstStyle>
          <a:p>
            <a:pPr lvl="0"/>
            <a:r>
              <a:rPr lang="nl-NL" dirty="0"/>
              <a:t>Titel</a:t>
            </a:r>
          </a:p>
        </p:txBody>
      </p:sp>
      <p:sp>
        <p:nvSpPr>
          <p:cNvPr id="5" name="Tijdelijke aanduiding voor inhoud 2"/>
          <p:cNvSpPr>
            <a:spLocks noGrp="1" noChangeAspect="1"/>
          </p:cNvSpPr>
          <p:nvPr>
            <p:ph idx="1" hasCustomPrompt="1"/>
          </p:nvPr>
        </p:nvSpPr>
        <p:spPr>
          <a:xfrm>
            <a:off x="1134639" y="1889222"/>
            <a:ext cx="5203099" cy="1561417"/>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1" name="Tijdelijke aanduiding voor inhoud 2"/>
          <p:cNvSpPr>
            <a:spLocks noGrp="1" noChangeAspect="1"/>
          </p:cNvSpPr>
          <p:nvPr>
            <p:ph idx="13" hasCustomPrompt="1"/>
          </p:nvPr>
        </p:nvSpPr>
        <p:spPr>
          <a:xfrm>
            <a:off x="1134639" y="4004730"/>
            <a:ext cx="5203099" cy="1975656"/>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5" name="Tijdelijke aanduiding voor tekst 12"/>
          <p:cNvSpPr>
            <a:spLocks noGrp="1" noChangeAspect="1"/>
          </p:cNvSpPr>
          <p:nvPr>
            <p:ph type="body" sz="quarter" idx="14" hasCustomPrompt="1"/>
          </p:nvPr>
        </p:nvSpPr>
        <p:spPr>
          <a:xfrm>
            <a:off x="1134639" y="13509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6" name="Tijdelijke aanduiding voor tekst 12"/>
          <p:cNvSpPr>
            <a:spLocks noGrp="1" noChangeAspect="1"/>
          </p:cNvSpPr>
          <p:nvPr>
            <p:ph type="body" sz="quarter" idx="15" hasCustomPrompt="1"/>
          </p:nvPr>
        </p:nvSpPr>
        <p:spPr>
          <a:xfrm>
            <a:off x="1134639" y="34506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7" name="Tijdelijke aanduiding voor tekst 12"/>
          <p:cNvSpPr>
            <a:spLocks noGrp="1" noChangeAspect="1"/>
          </p:cNvSpPr>
          <p:nvPr>
            <p:ph type="body" sz="quarter" idx="16" hasCustomPrompt="1"/>
          </p:nvPr>
        </p:nvSpPr>
        <p:spPr>
          <a:xfrm>
            <a:off x="1134639" y="852100"/>
            <a:ext cx="5203099" cy="669072"/>
          </a:xfrm>
          <a:prstGeom prst="rect">
            <a:avLst/>
          </a:prstGeom>
        </p:spPr>
        <p:txBody>
          <a:bodyPr wrap="none" anchor="ctr" anchorCtr="0">
            <a:noAutofit/>
          </a:bodyPr>
          <a:lstStyle>
            <a:lvl1pPr marL="0" indent="0" algn="l">
              <a:lnSpc>
                <a:spcPct val="100000"/>
              </a:lnSpc>
              <a:spcBef>
                <a:spcPts val="0"/>
              </a:spcBef>
              <a:buNone/>
              <a:defRPr sz="2000" b="0" baseline="0">
                <a:solidFill>
                  <a:srgbClr val="249BD7"/>
                </a:solidFill>
              </a:defRPr>
            </a:lvl1pPr>
          </a:lstStyle>
          <a:p>
            <a:pPr lvl="0"/>
            <a:r>
              <a:rPr lang="nl-NL" dirty="0"/>
              <a:t>ondertitel</a:t>
            </a:r>
          </a:p>
        </p:txBody>
      </p:sp>
      <p:cxnSp>
        <p:nvCxnSpPr>
          <p:cNvPr id="22" name="Rechte verbindingslijn 21"/>
          <p:cNvCxnSpPr/>
          <p:nvPr userDrawn="1"/>
        </p:nvCxnSpPr>
        <p:spPr>
          <a:xfrm>
            <a:off x="6484883" y="499221"/>
            <a:ext cx="0" cy="166540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2029" y="499221"/>
            <a:ext cx="926565" cy="941390"/>
          </a:xfrm>
          <a:prstGeom prst="rect">
            <a:avLst/>
          </a:prstGeom>
        </p:spPr>
      </p:pic>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95354" y="1658189"/>
            <a:ext cx="1422104" cy="380604"/>
          </a:xfrm>
          <a:prstGeom prst="rect">
            <a:avLst/>
          </a:prstGeom>
        </p:spPr>
      </p:pic>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F. ZuidHolland spec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tekst 12"/>
          <p:cNvSpPr>
            <a:spLocks noGrp="1" noChangeAspect="1"/>
          </p:cNvSpPr>
          <p:nvPr>
            <p:ph type="body" sz="quarter" idx="12" hasCustomPrompt="1"/>
          </p:nvPr>
        </p:nvSpPr>
        <p:spPr>
          <a:xfrm>
            <a:off x="1134639" y="499221"/>
            <a:ext cx="5203099" cy="669072"/>
          </a:xfrm>
          <a:prstGeom prst="rect">
            <a:avLst/>
          </a:prstGeom>
        </p:spPr>
        <p:txBody>
          <a:bodyPr wrap="none" anchor="ctr" anchorCtr="0">
            <a:noAutofit/>
          </a:bodyPr>
          <a:lstStyle>
            <a:lvl1pPr marL="0" indent="0" algn="l">
              <a:lnSpc>
                <a:spcPct val="100000"/>
              </a:lnSpc>
              <a:spcBef>
                <a:spcPts val="0"/>
              </a:spcBef>
              <a:buNone/>
              <a:defRPr sz="2800" b="1" baseline="0">
                <a:solidFill>
                  <a:srgbClr val="22507C"/>
                </a:solidFill>
              </a:defRPr>
            </a:lvl1pPr>
          </a:lstStyle>
          <a:p>
            <a:pPr lvl="0"/>
            <a:r>
              <a:rPr lang="nl-NL" dirty="0"/>
              <a:t>Titel</a:t>
            </a:r>
          </a:p>
        </p:txBody>
      </p:sp>
      <p:sp>
        <p:nvSpPr>
          <p:cNvPr id="5" name="Tijdelijke aanduiding voor inhoud 2"/>
          <p:cNvSpPr>
            <a:spLocks noGrp="1" noChangeAspect="1"/>
          </p:cNvSpPr>
          <p:nvPr>
            <p:ph idx="1" hasCustomPrompt="1"/>
          </p:nvPr>
        </p:nvSpPr>
        <p:spPr>
          <a:xfrm>
            <a:off x="1134639" y="1889222"/>
            <a:ext cx="5203099" cy="1561417"/>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1" name="Tijdelijke aanduiding voor inhoud 2"/>
          <p:cNvSpPr>
            <a:spLocks noGrp="1" noChangeAspect="1"/>
          </p:cNvSpPr>
          <p:nvPr>
            <p:ph idx="13" hasCustomPrompt="1"/>
          </p:nvPr>
        </p:nvSpPr>
        <p:spPr>
          <a:xfrm>
            <a:off x="1134639" y="4004730"/>
            <a:ext cx="5203099" cy="1975656"/>
          </a:xfrm>
          <a:prstGeom prst="rect">
            <a:avLst/>
          </a:prstGeom>
        </p:spPr>
        <p:txBody>
          <a:bodyPr wrap="square">
            <a:noAutofit/>
          </a:bodyPr>
          <a:lstStyle>
            <a:lvl1pPr marL="0" indent="0">
              <a:buClr>
                <a:srgbClr val="FF0000"/>
              </a:buClr>
              <a:buFontTx/>
              <a:buNone/>
              <a:defRPr sz="20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onderwerp</a:t>
            </a:r>
            <a:endParaRPr lang="en-US" dirty="0"/>
          </a:p>
        </p:txBody>
      </p:sp>
      <p:sp>
        <p:nvSpPr>
          <p:cNvPr id="15" name="Tijdelijke aanduiding voor tekst 12"/>
          <p:cNvSpPr>
            <a:spLocks noGrp="1" noChangeAspect="1"/>
          </p:cNvSpPr>
          <p:nvPr>
            <p:ph type="body" sz="quarter" idx="14" hasCustomPrompt="1"/>
          </p:nvPr>
        </p:nvSpPr>
        <p:spPr>
          <a:xfrm>
            <a:off x="1134639" y="13509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6" name="Tijdelijke aanduiding voor tekst 12"/>
          <p:cNvSpPr>
            <a:spLocks noGrp="1" noChangeAspect="1"/>
          </p:cNvSpPr>
          <p:nvPr>
            <p:ph type="body" sz="quarter" idx="15" hasCustomPrompt="1"/>
          </p:nvPr>
        </p:nvSpPr>
        <p:spPr>
          <a:xfrm>
            <a:off x="1134639" y="3450639"/>
            <a:ext cx="5203099" cy="669072"/>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Titel</a:t>
            </a:r>
          </a:p>
        </p:txBody>
      </p:sp>
      <p:sp>
        <p:nvSpPr>
          <p:cNvPr id="17" name="Tijdelijke aanduiding voor tekst 12"/>
          <p:cNvSpPr>
            <a:spLocks noGrp="1" noChangeAspect="1"/>
          </p:cNvSpPr>
          <p:nvPr>
            <p:ph type="body" sz="quarter" idx="16" hasCustomPrompt="1"/>
          </p:nvPr>
        </p:nvSpPr>
        <p:spPr>
          <a:xfrm>
            <a:off x="1134639" y="852100"/>
            <a:ext cx="5203099" cy="669072"/>
          </a:xfrm>
          <a:prstGeom prst="rect">
            <a:avLst/>
          </a:prstGeom>
        </p:spPr>
        <p:txBody>
          <a:bodyPr wrap="none" anchor="ctr" anchorCtr="0">
            <a:noAutofit/>
          </a:bodyPr>
          <a:lstStyle>
            <a:lvl1pPr marL="0" indent="0" algn="l">
              <a:lnSpc>
                <a:spcPct val="100000"/>
              </a:lnSpc>
              <a:spcBef>
                <a:spcPts val="0"/>
              </a:spcBef>
              <a:buNone/>
              <a:defRPr sz="2000" b="0" baseline="0">
                <a:solidFill>
                  <a:srgbClr val="249BD7"/>
                </a:solidFill>
              </a:defRPr>
            </a:lvl1pPr>
          </a:lstStyle>
          <a:p>
            <a:pPr lvl="0"/>
            <a:r>
              <a:rPr lang="nl-NL" dirty="0"/>
              <a:t>ondertitel</a:t>
            </a:r>
          </a:p>
        </p:txBody>
      </p:sp>
      <p:cxnSp>
        <p:nvCxnSpPr>
          <p:cNvPr id="22" name="Rechte verbindingslijn 21"/>
          <p:cNvCxnSpPr/>
          <p:nvPr userDrawn="1"/>
        </p:nvCxnSpPr>
        <p:spPr>
          <a:xfrm>
            <a:off x="6484883" y="499221"/>
            <a:ext cx="0" cy="166540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2029" y="499221"/>
            <a:ext cx="1021272" cy="957953"/>
          </a:xfrm>
          <a:prstGeom prst="rect">
            <a:avLst/>
          </a:prstGeom>
        </p:spPr>
      </p:pic>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DC NL KA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templ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ekst 12"/>
          <p:cNvSpPr>
            <a:spLocks noGrp="1" noChangeAspect="1"/>
          </p:cNvSpPr>
          <p:nvPr>
            <p:ph type="body" sz="quarter" idx="4294967295" hasCustomPrompt="1"/>
          </p:nvPr>
        </p:nvSpPr>
        <p:spPr>
          <a:xfrm>
            <a:off x="394407" y="540684"/>
            <a:ext cx="5203099" cy="669072"/>
          </a:xfrm>
          <a:prstGeom prst="rect">
            <a:avLst/>
          </a:prstGeom>
        </p:spPr>
        <p:txBody>
          <a:bodyPr wrap="none" anchor="ctr" anchorCtr="0">
            <a:noAutofit/>
          </a:bodyPr>
          <a:lstStyle>
            <a:lvl1pPr marL="0" indent="0" algn="l">
              <a:lnSpc>
                <a:spcPct val="100000"/>
              </a:lnSpc>
              <a:spcBef>
                <a:spcPts val="0"/>
              </a:spcBef>
              <a:buNone/>
              <a:defRPr sz="2800" b="1" baseline="0">
                <a:solidFill>
                  <a:srgbClr val="22507C"/>
                </a:solidFill>
              </a:defRPr>
            </a:lvl1pPr>
          </a:lstStyle>
          <a:p>
            <a:pPr lvl="0"/>
            <a:r>
              <a:rPr lang="nl-NL" dirty="0"/>
              <a:t>Titel</a:t>
            </a:r>
          </a:p>
        </p:txBody>
      </p:sp>
      <p:sp>
        <p:nvSpPr>
          <p:cNvPr id="3" name="Tijdelijke aanduiding voor inhoud 2"/>
          <p:cNvSpPr>
            <a:spLocks noGrp="1" noChangeAspect="1"/>
          </p:cNvSpPr>
          <p:nvPr>
            <p:ph idx="4294967295" hasCustomPrompt="1"/>
          </p:nvPr>
        </p:nvSpPr>
        <p:spPr>
          <a:xfrm>
            <a:off x="394407" y="1481373"/>
            <a:ext cx="5203099"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a:t>Bas </a:t>
            </a:r>
            <a:r>
              <a:rPr lang="en-US" dirty="0" err="1"/>
              <a:t>Overbeek</a:t>
            </a:r>
            <a:endParaRPr lang="en-US" dirty="0"/>
          </a:p>
        </p:txBody>
      </p:sp>
      <p:sp>
        <p:nvSpPr>
          <p:cNvPr id="4" name="Tijdelijke aanduiding voor tekst 12"/>
          <p:cNvSpPr>
            <a:spLocks noGrp="1" noChangeAspect="1"/>
          </p:cNvSpPr>
          <p:nvPr>
            <p:ph type="body" sz="quarter" idx="4294967295" hasCustomPrompt="1"/>
          </p:nvPr>
        </p:nvSpPr>
        <p:spPr>
          <a:xfrm>
            <a:off x="394410" y="1304775"/>
            <a:ext cx="5203099" cy="315925"/>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err="1"/>
              <a:t>KennisDC</a:t>
            </a:r>
            <a:r>
              <a:rPr lang="nl-NL" dirty="0"/>
              <a:t> Amsterdam</a:t>
            </a:r>
          </a:p>
        </p:txBody>
      </p:sp>
      <p:sp>
        <p:nvSpPr>
          <p:cNvPr id="5" name="Tijdelijke aanduiding voor inhoud 2"/>
          <p:cNvSpPr>
            <a:spLocks noGrp="1" noChangeAspect="1"/>
          </p:cNvSpPr>
          <p:nvPr>
            <p:ph idx="4294967295" hasCustomPrompt="1"/>
          </p:nvPr>
        </p:nvSpPr>
        <p:spPr>
          <a:xfrm>
            <a:off x="394407" y="1743879"/>
            <a:ext cx="5203099"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b.overbeek@kennisdclogistiek.nl</a:t>
            </a:r>
            <a:endParaRPr lang="en-US" dirty="0"/>
          </a:p>
        </p:txBody>
      </p:sp>
      <p:sp>
        <p:nvSpPr>
          <p:cNvPr id="6" name="Tijdelijke aanduiding voor tekst 12"/>
          <p:cNvSpPr>
            <a:spLocks noGrp="1" noChangeAspect="1"/>
          </p:cNvSpPr>
          <p:nvPr>
            <p:ph type="body" sz="quarter" idx="4294967295" hasCustomPrompt="1"/>
          </p:nvPr>
        </p:nvSpPr>
        <p:spPr>
          <a:xfrm>
            <a:off x="394410" y="2345221"/>
            <a:ext cx="5203099" cy="315925"/>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err="1"/>
              <a:t>KennisDC</a:t>
            </a:r>
            <a:r>
              <a:rPr lang="nl-NL" dirty="0"/>
              <a:t> Zuid-Holland</a:t>
            </a:r>
          </a:p>
        </p:txBody>
      </p:sp>
      <p:sp>
        <p:nvSpPr>
          <p:cNvPr id="7" name="Tijdelijke aanduiding voor inhoud 2"/>
          <p:cNvSpPr>
            <a:spLocks noGrp="1" noChangeAspect="1"/>
          </p:cNvSpPr>
          <p:nvPr>
            <p:ph idx="4294967295" hasCustomPrompt="1"/>
          </p:nvPr>
        </p:nvSpPr>
        <p:spPr>
          <a:xfrm>
            <a:off x="394408" y="2513142"/>
            <a:ext cx="5203099"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Ans</a:t>
            </a:r>
            <a:r>
              <a:rPr lang="en-US" dirty="0"/>
              <a:t> </a:t>
            </a:r>
            <a:r>
              <a:rPr lang="en-US" dirty="0" err="1"/>
              <a:t>Boersma</a:t>
            </a:r>
            <a:endParaRPr lang="en-US" dirty="0"/>
          </a:p>
        </p:txBody>
      </p:sp>
      <p:sp>
        <p:nvSpPr>
          <p:cNvPr id="8" name="Tijdelijke aanduiding voor inhoud 2"/>
          <p:cNvSpPr>
            <a:spLocks noGrp="1" noChangeAspect="1"/>
          </p:cNvSpPr>
          <p:nvPr>
            <p:ph idx="4294967295" hasCustomPrompt="1"/>
          </p:nvPr>
        </p:nvSpPr>
        <p:spPr>
          <a:xfrm>
            <a:off x="394408" y="2775648"/>
            <a:ext cx="5203099"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a.boersma@kennisdclogistiek.nl</a:t>
            </a:r>
            <a:endParaRPr lang="en-US" dirty="0"/>
          </a:p>
        </p:txBody>
      </p:sp>
      <p:sp>
        <p:nvSpPr>
          <p:cNvPr id="9" name="Tijdelijke aanduiding voor inhoud 2"/>
          <p:cNvSpPr>
            <a:spLocks noGrp="1" noChangeAspect="1"/>
          </p:cNvSpPr>
          <p:nvPr>
            <p:ph idx="4294967295" hasCustomPrompt="1"/>
          </p:nvPr>
        </p:nvSpPr>
        <p:spPr>
          <a:xfrm>
            <a:off x="394408" y="3137008"/>
            <a:ext cx="5203099"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a:t>Ewoud </a:t>
            </a:r>
            <a:r>
              <a:rPr lang="en-US" dirty="0" err="1"/>
              <a:t>Moolenburgh</a:t>
            </a:r>
            <a:endParaRPr lang="en-US" dirty="0"/>
          </a:p>
        </p:txBody>
      </p:sp>
      <p:sp>
        <p:nvSpPr>
          <p:cNvPr id="10" name="Tijdelijke aanduiding voor inhoud 2"/>
          <p:cNvSpPr>
            <a:spLocks noGrp="1" noChangeAspect="1"/>
          </p:cNvSpPr>
          <p:nvPr>
            <p:ph idx="4294967295" hasCustomPrompt="1"/>
          </p:nvPr>
        </p:nvSpPr>
        <p:spPr>
          <a:xfrm>
            <a:off x="394408" y="3399514"/>
            <a:ext cx="5203099"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e.moolenburgh@kennisdclogistiek.nl</a:t>
            </a:r>
            <a:endParaRPr lang="en-US" dirty="0"/>
          </a:p>
        </p:txBody>
      </p:sp>
      <p:sp>
        <p:nvSpPr>
          <p:cNvPr id="11" name="Tijdelijke aanduiding voor tekst 12"/>
          <p:cNvSpPr>
            <a:spLocks noGrp="1" noChangeAspect="1"/>
          </p:cNvSpPr>
          <p:nvPr>
            <p:ph type="body" sz="quarter" idx="4294967295" hasCustomPrompt="1"/>
          </p:nvPr>
        </p:nvSpPr>
        <p:spPr>
          <a:xfrm>
            <a:off x="394410" y="4009961"/>
            <a:ext cx="5203099" cy="315925"/>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err="1"/>
              <a:t>KennisDC</a:t>
            </a:r>
            <a:r>
              <a:rPr lang="nl-NL" dirty="0"/>
              <a:t> Zeeland-Brabant</a:t>
            </a:r>
          </a:p>
        </p:txBody>
      </p:sp>
      <p:sp>
        <p:nvSpPr>
          <p:cNvPr id="12" name="Tijdelijke aanduiding voor inhoud 2"/>
          <p:cNvSpPr>
            <a:spLocks noGrp="1" noChangeAspect="1"/>
          </p:cNvSpPr>
          <p:nvPr>
            <p:ph idx="4294967295" hasCustomPrompt="1"/>
          </p:nvPr>
        </p:nvSpPr>
        <p:spPr>
          <a:xfrm>
            <a:off x="394408" y="4175961"/>
            <a:ext cx="5203099"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a:t>Maarten van Rijn</a:t>
            </a:r>
          </a:p>
        </p:txBody>
      </p:sp>
      <p:sp>
        <p:nvSpPr>
          <p:cNvPr id="13" name="Tijdelijke aanduiding voor inhoud 2"/>
          <p:cNvSpPr>
            <a:spLocks noGrp="1" noChangeAspect="1"/>
          </p:cNvSpPr>
          <p:nvPr>
            <p:ph idx="4294967295" hasCustomPrompt="1"/>
          </p:nvPr>
        </p:nvSpPr>
        <p:spPr>
          <a:xfrm>
            <a:off x="394408" y="4438468"/>
            <a:ext cx="5203099" cy="479696"/>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m.vanrijn@kennisdclogistiek.nl</a:t>
            </a:r>
            <a:endParaRPr lang="en-US" dirty="0"/>
          </a:p>
        </p:txBody>
      </p:sp>
      <p:sp>
        <p:nvSpPr>
          <p:cNvPr id="14" name="Tijdelijke aanduiding voor tekst 12"/>
          <p:cNvSpPr>
            <a:spLocks noGrp="1" noChangeAspect="1"/>
          </p:cNvSpPr>
          <p:nvPr>
            <p:ph type="body" sz="quarter" idx="4294967295" hasCustomPrompt="1"/>
          </p:nvPr>
        </p:nvSpPr>
        <p:spPr>
          <a:xfrm>
            <a:off x="394410" y="5173154"/>
            <a:ext cx="3665961" cy="315925"/>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TLN</a:t>
            </a:r>
          </a:p>
        </p:txBody>
      </p:sp>
      <p:sp>
        <p:nvSpPr>
          <p:cNvPr id="15" name="Tijdelijke aanduiding voor inhoud 2"/>
          <p:cNvSpPr>
            <a:spLocks noGrp="1" noChangeAspect="1"/>
          </p:cNvSpPr>
          <p:nvPr>
            <p:ph idx="4294967295" hasCustomPrompt="1"/>
          </p:nvPr>
        </p:nvSpPr>
        <p:spPr>
          <a:xfrm>
            <a:off x="394408" y="5304582"/>
            <a:ext cx="3665963"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a:t>Christiaan van </a:t>
            </a:r>
            <a:r>
              <a:rPr lang="en-US" dirty="0" err="1"/>
              <a:t>Luik</a:t>
            </a:r>
            <a:endParaRPr lang="en-US" dirty="0"/>
          </a:p>
        </p:txBody>
      </p:sp>
      <p:sp>
        <p:nvSpPr>
          <p:cNvPr id="16" name="Tijdelijke aanduiding voor inhoud 2"/>
          <p:cNvSpPr>
            <a:spLocks noGrp="1" noChangeAspect="1"/>
          </p:cNvSpPr>
          <p:nvPr>
            <p:ph idx="4294967295" hasCustomPrompt="1"/>
          </p:nvPr>
        </p:nvSpPr>
        <p:spPr>
          <a:xfrm>
            <a:off x="394408" y="5567088"/>
            <a:ext cx="3665963"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cvluik@tln.nl</a:t>
            </a:r>
            <a:endParaRPr lang="en-US" dirty="0"/>
          </a:p>
        </p:txBody>
      </p:sp>
      <p:sp>
        <p:nvSpPr>
          <p:cNvPr id="17" name="Tijdelijke aanduiding voor tekst 12"/>
          <p:cNvSpPr>
            <a:spLocks noGrp="1" noChangeAspect="1"/>
          </p:cNvSpPr>
          <p:nvPr>
            <p:ph type="body" sz="quarter" idx="4294967295" hasCustomPrompt="1"/>
          </p:nvPr>
        </p:nvSpPr>
        <p:spPr>
          <a:xfrm>
            <a:off x="3551267" y="5164191"/>
            <a:ext cx="3665961" cy="315925"/>
          </a:xfrm>
          <a:prstGeom prst="rect">
            <a:avLst/>
          </a:prstGeom>
        </p:spPr>
        <p:txBody>
          <a:bodyPr wrap="none" anchor="ctr" anchorCtr="0">
            <a:noAutofit/>
          </a:bodyPr>
          <a:lstStyle>
            <a:lvl1pPr marL="0" indent="0" algn="l">
              <a:lnSpc>
                <a:spcPct val="100000"/>
              </a:lnSpc>
              <a:spcBef>
                <a:spcPts val="0"/>
              </a:spcBef>
              <a:buNone/>
              <a:defRPr sz="2000" b="1" baseline="0">
                <a:solidFill>
                  <a:schemeClr val="tx1"/>
                </a:solidFill>
              </a:defRPr>
            </a:lvl1pPr>
          </a:lstStyle>
          <a:p>
            <a:pPr lvl="0"/>
            <a:r>
              <a:rPr lang="nl-NL" dirty="0"/>
              <a:t>EVO </a:t>
            </a:r>
            <a:r>
              <a:rPr lang="nl-NL" dirty="0" err="1"/>
              <a:t>fenedex</a:t>
            </a:r>
            <a:endParaRPr lang="nl-NL" dirty="0"/>
          </a:p>
        </p:txBody>
      </p:sp>
      <p:sp>
        <p:nvSpPr>
          <p:cNvPr id="18" name="Tijdelijke aanduiding voor inhoud 2"/>
          <p:cNvSpPr>
            <a:spLocks noGrp="1" noChangeAspect="1"/>
          </p:cNvSpPr>
          <p:nvPr>
            <p:ph idx="4294967295" hasCustomPrompt="1"/>
          </p:nvPr>
        </p:nvSpPr>
        <p:spPr>
          <a:xfrm>
            <a:off x="3551265" y="5304582"/>
            <a:ext cx="3665963"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Maryse</a:t>
            </a:r>
            <a:r>
              <a:rPr lang="en-US" dirty="0"/>
              <a:t> </a:t>
            </a:r>
            <a:r>
              <a:rPr lang="en-US" dirty="0" err="1"/>
              <a:t>Tjoeng</a:t>
            </a:r>
            <a:endParaRPr lang="en-US" dirty="0"/>
          </a:p>
        </p:txBody>
      </p:sp>
      <p:sp>
        <p:nvSpPr>
          <p:cNvPr id="19" name="Tijdelijke aanduiding voor inhoud 2"/>
          <p:cNvSpPr>
            <a:spLocks noGrp="1" noChangeAspect="1"/>
          </p:cNvSpPr>
          <p:nvPr>
            <p:ph idx="4294967295" hasCustomPrompt="1"/>
          </p:nvPr>
        </p:nvSpPr>
        <p:spPr>
          <a:xfrm>
            <a:off x="3551265" y="5567088"/>
            <a:ext cx="3665963" cy="489439"/>
          </a:xfrm>
          <a:prstGeom prst="rect">
            <a:avLst/>
          </a:prstGeom>
        </p:spPr>
        <p:txBody>
          <a:bodyPr wrap="square">
            <a:noAutofit/>
          </a:bodyPr>
          <a:lstStyle>
            <a:lvl1pPr marL="0" indent="0">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m.tjoeng@evofenedex.nl</a:t>
            </a:r>
            <a:endParaRPr lang="en-US" dirty="0"/>
          </a:p>
        </p:txBody>
      </p:sp>
      <p:sp>
        <p:nvSpPr>
          <p:cNvPr id="20" name="Tijdelijke aanduiding voor tekst 12"/>
          <p:cNvSpPr>
            <a:spLocks noGrp="1" noChangeAspect="1"/>
          </p:cNvSpPr>
          <p:nvPr>
            <p:ph type="body" sz="quarter" idx="4294967295" hasCustomPrompt="1"/>
          </p:nvPr>
        </p:nvSpPr>
        <p:spPr>
          <a:xfrm>
            <a:off x="8123267" y="5155225"/>
            <a:ext cx="3665961" cy="315925"/>
          </a:xfrm>
          <a:prstGeom prst="rect">
            <a:avLst/>
          </a:prstGeom>
        </p:spPr>
        <p:txBody>
          <a:bodyPr wrap="none" anchor="ctr" anchorCtr="0">
            <a:noAutofit/>
          </a:bodyPr>
          <a:lstStyle>
            <a:lvl1pPr marL="0" indent="0" algn="r">
              <a:lnSpc>
                <a:spcPct val="100000"/>
              </a:lnSpc>
              <a:spcBef>
                <a:spcPts val="0"/>
              </a:spcBef>
              <a:buNone/>
              <a:defRPr sz="2000" b="1" baseline="0">
                <a:solidFill>
                  <a:schemeClr val="tx1"/>
                </a:solidFill>
              </a:defRPr>
            </a:lvl1pPr>
          </a:lstStyle>
          <a:p>
            <a:pPr lvl="0"/>
            <a:r>
              <a:rPr lang="nl-NL" dirty="0"/>
              <a:t>NATIONALE COÖRDINATIE</a:t>
            </a:r>
          </a:p>
        </p:txBody>
      </p:sp>
      <p:sp>
        <p:nvSpPr>
          <p:cNvPr id="21" name="Tijdelijke aanduiding voor inhoud 2"/>
          <p:cNvSpPr>
            <a:spLocks noGrp="1" noChangeAspect="1"/>
          </p:cNvSpPr>
          <p:nvPr>
            <p:ph idx="4294967295" hasCustomPrompt="1"/>
          </p:nvPr>
        </p:nvSpPr>
        <p:spPr>
          <a:xfrm>
            <a:off x="8123265" y="5304582"/>
            <a:ext cx="3665963"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Wim</a:t>
            </a:r>
            <a:r>
              <a:rPr lang="en-US" dirty="0"/>
              <a:t> Bens</a:t>
            </a:r>
          </a:p>
        </p:txBody>
      </p:sp>
      <p:sp>
        <p:nvSpPr>
          <p:cNvPr id="22" name="Tijdelijke aanduiding voor inhoud 2"/>
          <p:cNvSpPr>
            <a:spLocks noGrp="1" noChangeAspect="1"/>
          </p:cNvSpPr>
          <p:nvPr>
            <p:ph idx="4294967295" hasCustomPrompt="1"/>
          </p:nvPr>
        </p:nvSpPr>
        <p:spPr>
          <a:xfrm>
            <a:off x="6934201" y="5567088"/>
            <a:ext cx="4855028"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w.bens@kennisdclogistiek.nl</a:t>
            </a:r>
            <a:r>
              <a:rPr lang="en-US" dirty="0"/>
              <a:t>  /  +31 653 641 773</a:t>
            </a:r>
          </a:p>
        </p:txBody>
      </p:sp>
      <p:sp>
        <p:nvSpPr>
          <p:cNvPr id="23" name="Tijdelijke aanduiding voor tekst 12"/>
          <p:cNvSpPr>
            <a:spLocks noGrp="1" noChangeAspect="1"/>
          </p:cNvSpPr>
          <p:nvPr>
            <p:ph type="body" sz="quarter" idx="4294967295" hasCustomPrompt="1"/>
          </p:nvPr>
        </p:nvSpPr>
        <p:spPr>
          <a:xfrm>
            <a:off x="6586129" y="4017011"/>
            <a:ext cx="5203099" cy="315925"/>
          </a:xfrm>
          <a:prstGeom prst="rect">
            <a:avLst/>
          </a:prstGeom>
        </p:spPr>
        <p:txBody>
          <a:bodyPr wrap="none" anchor="ctr" anchorCtr="0">
            <a:noAutofit/>
          </a:bodyPr>
          <a:lstStyle>
            <a:lvl1pPr marL="0" indent="0" algn="r">
              <a:lnSpc>
                <a:spcPct val="100000"/>
              </a:lnSpc>
              <a:spcBef>
                <a:spcPts val="0"/>
              </a:spcBef>
              <a:buNone/>
              <a:defRPr sz="2000" b="1" baseline="0">
                <a:solidFill>
                  <a:schemeClr val="tx1"/>
                </a:solidFill>
              </a:defRPr>
            </a:lvl1pPr>
          </a:lstStyle>
          <a:p>
            <a:pPr lvl="0"/>
            <a:r>
              <a:rPr lang="nl-NL" dirty="0" err="1"/>
              <a:t>KennisDC</a:t>
            </a:r>
            <a:r>
              <a:rPr lang="nl-NL" dirty="0"/>
              <a:t> Limburg</a:t>
            </a:r>
          </a:p>
        </p:txBody>
      </p:sp>
      <p:sp>
        <p:nvSpPr>
          <p:cNvPr id="24" name="Tijdelijke aanduiding voor inhoud 2"/>
          <p:cNvSpPr>
            <a:spLocks noGrp="1" noChangeAspect="1"/>
          </p:cNvSpPr>
          <p:nvPr>
            <p:ph idx="4294967295" hasCustomPrompt="1"/>
          </p:nvPr>
        </p:nvSpPr>
        <p:spPr>
          <a:xfrm>
            <a:off x="6586127" y="4172125"/>
            <a:ext cx="5203099"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a:t>Pascal </a:t>
            </a:r>
            <a:r>
              <a:rPr lang="en-US" dirty="0" err="1"/>
              <a:t>Swinkels</a:t>
            </a:r>
            <a:endParaRPr lang="en-US" dirty="0"/>
          </a:p>
        </p:txBody>
      </p:sp>
      <p:sp>
        <p:nvSpPr>
          <p:cNvPr id="25" name="Tijdelijke aanduiding voor inhoud 2"/>
          <p:cNvSpPr>
            <a:spLocks noGrp="1" noChangeAspect="1"/>
          </p:cNvSpPr>
          <p:nvPr>
            <p:ph idx="4294967295" hasCustomPrompt="1"/>
          </p:nvPr>
        </p:nvSpPr>
        <p:spPr>
          <a:xfrm>
            <a:off x="6586127" y="4434631"/>
            <a:ext cx="5203099"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p.swinkels@kennisdclogistiek.nl</a:t>
            </a:r>
            <a:endParaRPr lang="en-US" dirty="0"/>
          </a:p>
        </p:txBody>
      </p:sp>
      <p:sp>
        <p:nvSpPr>
          <p:cNvPr id="26" name="Tijdelijke aanduiding voor tekst 12"/>
          <p:cNvSpPr>
            <a:spLocks noGrp="1" noChangeAspect="1"/>
          </p:cNvSpPr>
          <p:nvPr>
            <p:ph type="body" sz="quarter" idx="4294967295" hasCustomPrompt="1"/>
          </p:nvPr>
        </p:nvSpPr>
        <p:spPr>
          <a:xfrm>
            <a:off x="6586129" y="3020102"/>
            <a:ext cx="5203099" cy="315925"/>
          </a:xfrm>
          <a:prstGeom prst="rect">
            <a:avLst/>
          </a:prstGeom>
        </p:spPr>
        <p:txBody>
          <a:bodyPr wrap="none" anchor="ctr" anchorCtr="0">
            <a:noAutofit/>
          </a:bodyPr>
          <a:lstStyle>
            <a:lvl1pPr marL="0" indent="0" algn="r">
              <a:lnSpc>
                <a:spcPct val="100000"/>
              </a:lnSpc>
              <a:spcBef>
                <a:spcPts val="0"/>
              </a:spcBef>
              <a:buNone/>
              <a:defRPr sz="2000" b="1" baseline="0">
                <a:solidFill>
                  <a:schemeClr val="tx1"/>
                </a:solidFill>
              </a:defRPr>
            </a:lvl1pPr>
          </a:lstStyle>
          <a:p>
            <a:pPr lvl="0"/>
            <a:r>
              <a:rPr lang="nl-NL" dirty="0" err="1"/>
              <a:t>KennisDC</a:t>
            </a:r>
            <a:r>
              <a:rPr lang="nl-NL" dirty="0"/>
              <a:t> Gelderland</a:t>
            </a:r>
          </a:p>
        </p:txBody>
      </p:sp>
      <p:sp>
        <p:nvSpPr>
          <p:cNvPr id="27" name="Tijdelijke aanduiding voor inhoud 2"/>
          <p:cNvSpPr>
            <a:spLocks noGrp="1" noChangeAspect="1"/>
          </p:cNvSpPr>
          <p:nvPr>
            <p:ph idx="4294967295" hasCustomPrompt="1"/>
          </p:nvPr>
        </p:nvSpPr>
        <p:spPr>
          <a:xfrm>
            <a:off x="6586127" y="3177137"/>
            <a:ext cx="5203099"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Mirande</a:t>
            </a:r>
            <a:r>
              <a:rPr lang="en-US" dirty="0"/>
              <a:t> </a:t>
            </a:r>
            <a:r>
              <a:rPr lang="en-US" dirty="0" err="1"/>
              <a:t>Vodegel</a:t>
            </a:r>
            <a:endParaRPr lang="en-US" dirty="0"/>
          </a:p>
        </p:txBody>
      </p:sp>
      <p:sp>
        <p:nvSpPr>
          <p:cNvPr id="28" name="Tijdelijke aanduiding voor inhoud 2"/>
          <p:cNvSpPr>
            <a:spLocks noGrp="1" noChangeAspect="1"/>
          </p:cNvSpPr>
          <p:nvPr>
            <p:ph idx="4294967295" hasCustomPrompt="1"/>
          </p:nvPr>
        </p:nvSpPr>
        <p:spPr>
          <a:xfrm>
            <a:off x="6586127" y="3439643"/>
            <a:ext cx="5203099"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m.vodegel@kennisdclogistiek.nl</a:t>
            </a:r>
            <a:endParaRPr lang="en-US" dirty="0"/>
          </a:p>
        </p:txBody>
      </p:sp>
      <p:cxnSp>
        <p:nvCxnSpPr>
          <p:cNvPr id="29" name="Rechte verbindingslijn 28"/>
          <p:cNvCxnSpPr/>
          <p:nvPr userDrawn="1"/>
        </p:nvCxnSpPr>
        <p:spPr>
          <a:xfrm>
            <a:off x="394407" y="5120648"/>
            <a:ext cx="3045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userDrawn="1"/>
        </p:nvCxnSpPr>
        <p:spPr>
          <a:xfrm>
            <a:off x="7391400" y="5147542"/>
            <a:ext cx="4408714"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ijdelijke aanduiding voor tekst 12"/>
          <p:cNvSpPr>
            <a:spLocks noGrp="1" noChangeAspect="1"/>
          </p:cNvSpPr>
          <p:nvPr>
            <p:ph type="body" sz="quarter" idx="4294967295" hasCustomPrompt="1"/>
          </p:nvPr>
        </p:nvSpPr>
        <p:spPr>
          <a:xfrm>
            <a:off x="6586127" y="2028094"/>
            <a:ext cx="5203099" cy="315925"/>
          </a:xfrm>
          <a:prstGeom prst="rect">
            <a:avLst/>
          </a:prstGeom>
        </p:spPr>
        <p:txBody>
          <a:bodyPr wrap="none" anchor="ctr" anchorCtr="0">
            <a:noAutofit/>
          </a:bodyPr>
          <a:lstStyle>
            <a:lvl1pPr marL="0" indent="0" algn="r">
              <a:lnSpc>
                <a:spcPct val="100000"/>
              </a:lnSpc>
              <a:spcBef>
                <a:spcPts val="0"/>
              </a:spcBef>
              <a:buNone/>
              <a:defRPr sz="2000" b="1" baseline="0">
                <a:solidFill>
                  <a:schemeClr val="tx1"/>
                </a:solidFill>
              </a:defRPr>
            </a:lvl1pPr>
          </a:lstStyle>
          <a:p>
            <a:pPr lvl="0"/>
            <a:r>
              <a:rPr lang="nl-NL" dirty="0" err="1"/>
              <a:t>KennisDC</a:t>
            </a:r>
            <a:r>
              <a:rPr lang="nl-NL" dirty="0"/>
              <a:t> </a:t>
            </a:r>
            <a:r>
              <a:rPr lang="nl-NL" dirty="0" err="1"/>
              <a:t>Noord-Oost</a:t>
            </a:r>
            <a:endParaRPr lang="nl-NL" dirty="0"/>
          </a:p>
        </p:txBody>
      </p:sp>
      <p:sp>
        <p:nvSpPr>
          <p:cNvPr id="32" name="Tijdelijke aanduiding voor inhoud 2"/>
          <p:cNvSpPr>
            <a:spLocks noGrp="1" noChangeAspect="1"/>
          </p:cNvSpPr>
          <p:nvPr>
            <p:ph idx="4294967295" hasCustomPrompt="1"/>
          </p:nvPr>
        </p:nvSpPr>
        <p:spPr>
          <a:xfrm>
            <a:off x="6586125" y="2176164"/>
            <a:ext cx="5203099"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a:t>Jan </a:t>
            </a:r>
            <a:r>
              <a:rPr lang="en-US" dirty="0" err="1"/>
              <a:t>Stegeman</a:t>
            </a:r>
            <a:r>
              <a:rPr lang="en-US" dirty="0"/>
              <a:t> </a:t>
            </a:r>
          </a:p>
        </p:txBody>
      </p:sp>
      <p:sp>
        <p:nvSpPr>
          <p:cNvPr id="33" name="Tijdelijke aanduiding voor inhoud 2"/>
          <p:cNvSpPr>
            <a:spLocks noGrp="1" noChangeAspect="1"/>
          </p:cNvSpPr>
          <p:nvPr>
            <p:ph idx="4294967295" hasCustomPrompt="1"/>
          </p:nvPr>
        </p:nvSpPr>
        <p:spPr>
          <a:xfrm>
            <a:off x="6586125" y="2438670"/>
            <a:ext cx="5203099" cy="489439"/>
          </a:xfrm>
          <a:prstGeom prst="rect">
            <a:avLst/>
          </a:prstGeom>
        </p:spPr>
        <p:txBody>
          <a:bodyPr wrap="square">
            <a:noAutofit/>
          </a:bodyPr>
          <a:lstStyle>
            <a:lvl1pPr marL="0" indent="0" algn="r">
              <a:lnSpc>
                <a:spcPct val="150000"/>
              </a:lnSpc>
              <a:spcBef>
                <a:spcPts val="0"/>
              </a:spcBef>
              <a:buClr>
                <a:srgbClr val="FF0000"/>
              </a:buClr>
              <a:buFontTx/>
              <a:buNone/>
              <a:defRPr sz="1800">
                <a:solidFill>
                  <a:srgbClr val="194485"/>
                </a:solidFill>
              </a:defRPr>
            </a:lvl1pPr>
            <a:lvl2pPr>
              <a:buClr>
                <a:srgbClr val="FF0000"/>
              </a:buClr>
              <a:defRPr sz="1800" baseline="0">
                <a:solidFill>
                  <a:srgbClr val="194485"/>
                </a:solidFill>
              </a:defRPr>
            </a:lvl2pPr>
            <a:lvl3pPr>
              <a:defRPr sz="2000">
                <a:solidFill>
                  <a:srgbClr val="194485"/>
                </a:solidFill>
              </a:defRPr>
            </a:lvl3pPr>
            <a:lvl4pPr>
              <a:defRPr>
                <a:solidFill>
                  <a:srgbClr val="194485"/>
                </a:solidFill>
              </a:defRPr>
            </a:lvl4pPr>
            <a:lvl5pPr>
              <a:defRPr>
                <a:solidFill>
                  <a:srgbClr val="194485"/>
                </a:solidFill>
              </a:defRPr>
            </a:lvl5pPr>
          </a:lstStyle>
          <a:p>
            <a:pPr lvl="0"/>
            <a:r>
              <a:rPr lang="en-US" dirty="0" err="1"/>
              <a:t>j.stegeman@kennisdclogistiek.nl</a:t>
            </a:r>
            <a:endParaRPr lang="en-US" dirty="0"/>
          </a:p>
        </p:txBody>
      </p:sp>
      <p:cxnSp>
        <p:nvCxnSpPr>
          <p:cNvPr id="34" name="Rechte verbindingslijn 33"/>
          <p:cNvCxnSpPr/>
          <p:nvPr userDrawn="1"/>
        </p:nvCxnSpPr>
        <p:spPr>
          <a:xfrm>
            <a:off x="394407" y="1101418"/>
            <a:ext cx="4558593" cy="0"/>
          </a:xfrm>
          <a:prstGeom prst="line">
            <a:avLst/>
          </a:prstGeom>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B. Titelslide NoordOo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589314" y="5325293"/>
            <a:ext cx="9010624" cy="865300"/>
          </a:xfrm>
          <a:prstGeom prst="rect">
            <a:avLst/>
          </a:prstGeom>
        </p:spPr>
        <p:txBody>
          <a:bodyPr wrap="none">
            <a:noAutofit/>
          </a:bodyPr>
          <a:lstStyle>
            <a:lvl1pPr marL="0" indent="0" algn="ctr">
              <a:lnSpc>
                <a:spcPct val="100000"/>
              </a:lnSpc>
              <a:spcBef>
                <a:spcPts val="0"/>
              </a:spcBef>
              <a:buNone/>
              <a:defRPr baseline="0"/>
            </a:lvl1pPr>
          </a:lstStyle>
          <a:p>
            <a:pPr lvl="0"/>
            <a:r>
              <a:rPr lang="nl-NL" dirty="0"/>
              <a:t>Naam van de presentator</a:t>
            </a:r>
          </a:p>
        </p:txBody>
      </p:sp>
      <p:sp>
        <p:nvSpPr>
          <p:cNvPr id="14" name="Tijdelijke aanduiding voor tekst 12"/>
          <p:cNvSpPr>
            <a:spLocks noGrp="1" noChangeAspect="1"/>
          </p:cNvSpPr>
          <p:nvPr>
            <p:ph type="body" sz="quarter" idx="11" hasCustomPrompt="1"/>
          </p:nvPr>
        </p:nvSpPr>
        <p:spPr>
          <a:xfrm>
            <a:off x="1589314" y="6383124"/>
            <a:ext cx="9010624" cy="379646"/>
          </a:xfrm>
          <a:prstGeom prst="rect">
            <a:avLst/>
          </a:prstGeom>
        </p:spPr>
        <p:txBody>
          <a:bodyPr wrap="none" anchor="ctr" anchorCtr="0">
            <a:noAutofit/>
          </a:bodyPr>
          <a:lstStyle>
            <a:lvl1pPr marL="0" indent="0" algn="ctr">
              <a:buNone/>
              <a:defRPr sz="1800" baseline="0">
                <a:solidFill>
                  <a:schemeClr val="bg1"/>
                </a:solidFill>
              </a:defRPr>
            </a:lvl1pPr>
          </a:lstStyle>
          <a:p>
            <a:pPr lvl="0"/>
            <a:r>
              <a:rPr lang="nl-NL" dirty="0"/>
              <a:t>klikken om evt. subtitel / datum toe te voegen</a:t>
            </a:r>
          </a:p>
        </p:txBody>
      </p:sp>
      <p:sp>
        <p:nvSpPr>
          <p:cNvPr id="15" name="Tijdelijke aanduiding voor tekst 12"/>
          <p:cNvSpPr>
            <a:spLocks noGrp="1" noChangeAspect="1"/>
          </p:cNvSpPr>
          <p:nvPr>
            <p:ph type="body" sz="quarter" idx="12" hasCustomPrompt="1"/>
          </p:nvPr>
        </p:nvSpPr>
        <p:spPr>
          <a:xfrm>
            <a:off x="1589314" y="3664800"/>
            <a:ext cx="9010624" cy="1297497"/>
          </a:xfrm>
          <a:prstGeom prst="rect">
            <a:avLst/>
          </a:prstGeom>
        </p:spPr>
        <p:txBody>
          <a:bodyPr wrap="none" anchor="b" anchorCtr="0">
            <a:noAutofit/>
          </a:bodyPr>
          <a:lstStyle>
            <a:lvl1pPr marL="0" indent="0" algn="ctr">
              <a:lnSpc>
                <a:spcPct val="100000"/>
              </a:lnSpc>
              <a:spcBef>
                <a:spcPts val="0"/>
              </a:spcBef>
              <a:buNone/>
              <a:defRPr sz="3800" b="1" baseline="0">
                <a:solidFill>
                  <a:srgbClr val="22507C"/>
                </a:solidFill>
              </a:defRPr>
            </a:lvl1pPr>
          </a:lstStyle>
          <a:p>
            <a:pPr lvl="0"/>
            <a:r>
              <a:rPr lang="nl-NL" dirty="0"/>
              <a:t>Titel van de presentatie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 Titelslide Gelder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589314" y="5325293"/>
            <a:ext cx="9010624" cy="865300"/>
          </a:xfrm>
          <a:prstGeom prst="rect">
            <a:avLst/>
          </a:prstGeom>
        </p:spPr>
        <p:txBody>
          <a:bodyPr wrap="none">
            <a:noAutofit/>
          </a:bodyPr>
          <a:lstStyle>
            <a:lvl1pPr marL="0" indent="0" algn="ctr">
              <a:lnSpc>
                <a:spcPct val="100000"/>
              </a:lnSpc>
              <a:spcBef>
                <a:spcPts val="0"/>
              </a:spcBef>
              <a:buNone/>
              <a:defRPr baseline="0"/>
            </a:lvl1pPr>
          </a:lstStyle>
          <a:p>
            <a:pPr lvl="0"/>
            <a:r>
              <a:rPr lang="nl-NL" dirty="0"/>
              <a:t>Naam van de presentator</a:t>
            </a:r>
          </a:p>
        </p:txBody>
      </p:sp>
      <p:sp>
        <p:nvSpPr>
          <p:cNvPr id="14" name="Tijdelijke aanduiding voor tekst 12"/>
          <p:cNvSpPr>
            <a:spLocks noGrp="1" noChangeAspect="1"/>
          </p:cNvSpPr>
          <p:nvPr>
            <p:ph type="body" sz="quarter" idx="11" hasCustomPrompt="1"/>
          </p:nvPr>
        </p:nvSpPr>
        <p:spPr>
          <a:xfrm>
            <a:off x="1589314" y="6383124"/>
            <a:ext cx="9010624" cy="379646"/>
          </a:xfrm>
          <a:prstGeom prst="rect">
            <a:avLst/>
          </a:prstGeom>
        </p:spPr>
        <p:txBody>
          <a:bodyPr wrap="none" anchor="ctr" anchorCtr="0">
            <a:noAutofit/>
          </a:bodyPr>
          <a:lstStyle>
            <a:lvl1pPr marL="0" indent="0" algn="ctr">
              <a:buNone/>
              <a:defRPr sz="1800" baseline="0">
                <a:solidFill>
                  <a:schemeClr val="bg1"/>
                </a:solidFill>
              </a:defRPr>
            </a:lvl1pPr>
          </a:lstStyle>
          <a:p>
            <a:pPr lvl="0"/>
            <a:r>
              <a:rPr lang="nl-NL" dirty="0"/>
              <a:t>klikken om evt. subtitel / datum toe te voegen</a:t>
            </a:r>
          </a:p>
        </p:txBody>
      </p:sp>
      <p:sp>
        <p:nvSpPr>
          <p:cNvPr id="15" name="Tijdelijke aanduiding voor tekst 12"/>
          <p:cNvSpPr>
            <a:spLocks noGrp="1" noChangeAspect="1"/>
          </p:cNvSpPr>
          <p:nvPr>
            <p:ph type="body" sz="quarter" idx="12" hasCustomPrompt="1"/>
          </p:nvPr>
        </p:nvSpPr>
        <p:spPr>
          <a:xfrm>
            <a:off x="1589314" y="3664800"/>
            <a:ext cx="9010624" cy="1297497"/>
          </a:xfrm>
          <a:prstGeom prst="rect">
            <a:avLst/>
          </a:prstGeom>
        </p:spPr>
        <p:txBody>
          <a:bodyPr wrap="none" anchor="b" anchorCtr="0">
            <a:noAutofit/>
          </a:bodyPr>
          <a:lstStyle>
            <a:lvl1pPr marL="0" indent="0" algn="ctr">
              <a:lnSpc>
                <a:spcPct val="100000"/>
              </a:lnSpc>
              <a:spcBef>
                <a:spcPts val="0"/>
              </a:spcBef>
              <a:buNone/>
              <a:defRPr sz="3800" b="1" baseline="0">
                <a:solidFill>
                  <a:srgbClr val="22507C"/>
                </a:solidFill>
              </a:defRPr>
            </a:lvl1pPr>
          </a:lstStyle>
          <a:p>
            <a:pPr lvl="0"/>
            <a:r>
              <a:rPr lang="nl-NL" dirty="0"/>
              <a:t>Titel van de presentatie</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D. Titelslide Limbur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589314" y="5325293"/>
            <a:ext cx="9010624" cy="865300"/>
          </a:xfrm>
          <a:prstGeom prst="rect">
            <a:avLst/>
          </a:prstGeom>
        </p:spPr>
        <p:txBody>
          <a:bodyPr wrap="none">
            <a:noAutofit/>
          </a:bodyPr>
          <a:lstStyle>
            <a:lvl1pPr marL="0" indent="0" algn="ctr">
              <a:lnSpc>
                <a:spcPct val="100000"/>
              </a:lnSpc>
              <a:spcBef>
                <a:spcPts val="0"/>
              </a:spcBef>
              <a:buNone/>
              <a:defRPr baseline="0"/>
            </a:lvl1pPr>
          </a:lstStyle>
          <a:p>
            <a:pPr lvl="0"/>
            <a:r>
              <a:rPr lang="nl-NL" dirty="0"/>
              <a:t>Naam van de presentator</a:t>
            </a:r>
          </a:p>
        </p:txBody>
      </p:sp>
      <p:sp>
        <p:nvSpPr>
          <p:cNvPr id="14" name="Tijdelijke aanduiding voor tekst 12"/>
          <p:cNvSpPr>
            <a:spLocks noGrp="1" noChangeAspect="1"/>
          </p:cNvSpPr>
          <p:nvPr>
            <p:ph type="body" sz="quarter" idx="11" hasCustomPrompt="1"/>
          </p:nvPr>
        </p:nvSpPr>
        <p:spPr>
          <a:xfrm>
            <a:off x="1589314" y="6383124"/>
            <a:ext cx="9010624" cy="379646"/>
          </a:xfrm>
          <a:prstGeom prst="rect">
            <a:avLst/>
          </a:prstGeom>
        </p:spPr>
        <p:txBody>
          <a:bodyPr wrap="none" anchor="ctr" anchorCtr="0">
            <a:noAutofit/>
          </a:bodyPr>
          <a:lstStyle>
            <a:lvl1pPr marL="0" indent="0" algn="ctr">
              <a:buNone/>
              <a:defRPr sz="1800" baseline="0">
                <a:solidFill>
                  <a:schemeClr val="bg1"/>
                </a:solidFill>
              </a:defRPr>
            </a:lvl1pPr>
          </a:lstStyle>
          <a:p>
            <a:pPr lvl="0"/>
            <a:r>
              <a:rPr lang="nl-NL" dirty="0"/>
              <a:t>klikken om evt. subtitel / datum toe te voegen</a:t>
            </a:r>
          </a:p>
        </p:txBody>
      </p:sp>
      <p:sp>
        <p:nvSpPr>
          <p:cNvPr id="15" name="Tijdelijke aanduiding voor tekst 12"/>
          <p:cNvSpPr>
            <a:spLocks noGrp="1" noChangeAspect="1"/>
          </p:cNvSpPr>
          <p:nvPr>
            <p:ph type="body" sz="quarter" idx="12" hasCustomPrompt="1"/>
          </p:nvPr>
        </p:nvSpPr>
        <p:spPr>
          <a:xfrm>
            <a:off x="1589314" y="3664800"/>
            <a:ext cx="9010624" cy="1297497"/>
          </a:xfrm>
          <a:prstGeom prst="rect">
            <a:avLst/>
          </a:prstGeom>
        </p:spPr>
        <p:txBody>
          <a:bodyPr wrap="none" anchor="b" anchorCtr="0">
            <a:noAutofit/>
          </a:bodyPr>
          <a:lstStyle>
            <a:lvl1pPr marL="0" indent="0" algn="ctr">
              <a:lnSpc>
                <a:spcPct val="100000"/>
              </a:lnSpc>
              <a:spcBef>
                <a:spcPts val="0"/>
              </a:spcBef>
              <a:buNone/>
              <a:defRPr sz="3800" b="1" baseline="0">
                <a:solidFill>
                  <a:srgbClr val="22507C"/>
                </a:solidFill>
              </a:defRPr>
            </a:lvl1pPr>
          </a:lstStyle>
          <a:p>
            <a:pPr lvl="0"/>
            <a:r>
              <a:rPr lang="nl-NL" dirty="0"/>
              <a:t>Titel van de presentatie</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E. Titelslide ZeelandBrab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589314" y="5325293"/>
            <a:ext cx="9010624" cy="865300"/>
          </a:xfrm>
          <a:prstGeom prst="rect">
            <a:avLst/>
          </a:prstGeom>
        </p:spPr>
        <p:txBody>
          <a:bodyPr wrap="none">
            <a:noAutofit/>
          </a:bodyPr>
          <a:lstStyle>
            <a:lvl1pPr marL="0" indent="0" algn="ctr">
              <a:lnSpc>
                <a:spcPct val="100000"/>
              </a:lnSpc>
              <a:spcBef>
                <a:spcPts val="0"/>
              </a:spcBef>
              <a:buNone/>
              <a:defRPr baseline="0"/>
            </a:lvl1pPr>
          </a:lstStyle>
          <a:p>
            <a:pPr lvl="0"/>
            <a:r>
              <a:rPr lang="nl-NL" dirty="0"/>
              <a:t>Naam van de presentator</a:t>
            </a:r>
          </a:p>
        </p:txBody>
      </p:sp>
      <p:sp>
        <p:nvSpPr>
          <p:cNvPr id="14" name="Tijdelijke aanduiding voor tekst 12"/>
          <p:cNvSpPr>
            <a:spLocks noGrp="1" noChangeAspect="1"/>
          </p:cNvSpPr>
          <p:nvPr>
            <p:ph type="body" sz="quarter" idx="11" hasCustomPrompt="1"/>
          </p:nvPr>
        </p:nvSpPr>
        <p:spPr>
          <a:xfrm>
            <a:off x="1589314" y="6383124"/>
            <a:ext cx="9010624" cy="379646"/>
          </a:xfrm>
          <a:prstGeom prst="rect">
            <a:avLst/>
          </a:prstGeom>
        </p:spPr>
        <p:txBody>
          <a:bodyPr wrap="none" anchor="ctr" anchorCtr="0">
            <a:noAutofit/>
          </a:bodyPr>
          <a:lstStyle>
            <a:lvl1pPr marL="0" indent="0" algn="ctr">
              <a:buNone/>
              <a:defRPr sz="1800" baseline="0">
                <a:solidFill>
                  <a:schemeClr val="bg1"/>
                </a:solidFill>
              </a:defRPr>
            </a:lvl1pPr>
          </a:lstStyle>
          <a:p>
            <a:pPr lvl="0"/>
            <a:r>
              <a:rPr lang="nl-NL" dirty="0"/>
              <a:t>klikken om evt. subtitel / datum toe te voegen</a:t>
            </a:r>
          </a:p>
        </p:txBody>
      </p:sp>
      <p:sp>
        <p:nvSpPr>
          <p:cNvPr id="15" name="Tijdelijke aanduiding voor tekst 12"/>
          <p:cNvSpPr>
            <a:spLocks noGrp="1" noChangeAspect="1"/>
          </p:cNvSpPr>
          <p:nvPr>
            <p:ph type="body" sz="quarter" idx="12" hasCustomPrompt="1"/>
          </p:nvPr>
        </p:nvSpPr>
        <p:spPr>
          <a:xfrm>
            <a:off x="1589314" y="3664800"/>
            <a:ext cx="9010624" cy="1297497"/>
          </a:xfrm>
          <a:prstGeom prst="rect">
            <a:avLst/>
          </a:prstGeom>
        </p:spPr>
        <p:txBody>
          <a:bodyPr wrap="none" anchor="b" anchorCtr="0">
            <a:noAutofit/>
          </a:bodyPr>
          <a:lstStyle>
            <a:lvl1pPr marL="0" indent="0" algn="ctr">
              <a:lnSpc>
                <a:spcPct val="100000"/>
              </a:lnSpc>
              <a:spcBef>
                <a:spcPts val="0"/>
              </a:spcBef>
              <a:buNone/>
              <a:defRPr sz="3800" b="1" baseline="0">
                <a:solidFill>
                  <a:srgbClr val="22507C"/>
                </a:solidFill>
              </a:defRPr>
            </a:lvl1pPr>
          </a:lstStyle>
          <a:p>
            <a:pPr lvl="0"/>
            <a:r>
              <a:rPr lang="nl-NL" dirty="0"/>
              <a:t>Titel van de presentatie</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F. Titelslide ZuidHoll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jdelijke aanduiding voor tekst 12"/>
          <p:cNvSpPr>
            <a:spLocks noGrp="1" noChangeAspect="1"/>
          </p:cNvSpPr>
          <p:nvPr>
            <p:ph type="body" sz="quarter" idx="10" hasCustomPrompt="1"/>
          </p:nvPr>
        </p:nvSpPr>
        <p:spPr>
          <a:xfrm>
            <a:off x="1589314" y="5325293"/>
            <a:ext cx="9010624" cy="865300"/>
          </a:xfrm>
          <a:prstGeom prst="rect">
            <a:avLst/>
          </a:prstGeom>
        </p:spPr>
        <p:txBody>
          <a:bodyPr wrap="none">
            <a:noAutofit/>
          </a:bodyPr>
          <a:lstStyle>
            <a:lvl1pPr marL="0" indent="0" algn="ctr">
              <a:lnSpc>
                <a:spcPct val="100000"/>
              </a:lnSpc>
              <a:spcBef>
                <a:spcPts val="0"/>
              </a:spcBef>
              <a:buNone/>
              <a:defRPr baseline="0"/>
            </a:lvl1pPr>
          </a:lstStyle>
          <a:p>
            <a:pPr lvl="0"/>
            <a:r>
              <a:rPr lang="nl-NL" dirty="0"/>
              <a:t>Naam van de presentator</a:t>
            </a:r>
          </a:p>
        </p:txBody>
      </p:sp>
      <p:sp>
        <p:nvSpPr>
          <p:cNvPr id="14" name="Tijdelijke aanduiding voor tekst 12"/>
          <p:cNvSpPr>
            <a:spLocks noGrp="1" noChangeAspect="1"/>
          </p:cNvSpPr>
          <p:nvPr>
            <p:ph type="body" sz="quarter" idx="11" hasCustomPrompt="1"/>
          </p:nvPr>
        </p:nvSpPr>
        <p:spPr>
          <a:xfrm>
            <a:off x="1589314" y="6383124"/>
            <a:ext cx="9010624" cy="379646"/>
          </a:xfrm>
          <a:prstGeom prst="rect">
            <a:avLst/>
          </a:prstGeom>
        </p:spPr>
        <p:txBody>
          <a:bodyPr wrap="none" anchor="ctr" anchorCtr="0">
            <a:noAutofit/>
          </a:bodyPr>
          <a:lstStyle>
            <a:lvl1pPr marL="0" indent="0" algn="ctr">
              <a:buNone/>
              <a:defRPr sz="1800" baseline="0">
                <a:solidFill>
                  <a:schemeClr val="bg1"/>
                </a:solidFill>
              </a:defRPr>
            </a:lvl1pPr>
          </a:lstStyle>
          <a:p>
            <a:pPr lvl="0"/>
            <a:r>
              <a:rPr lang="nl-NL" dirty="0"/>
              <a:t>klikken om evt. subtitel / datum toe te voegen</a:t>
            </a:r>
          </a:p>
        </p:txBody>
      </p:sp>
      <p:sp>
        <p:nvSpPr>
          <p:cNvPr id="15" name="Tijdelijke aanduiding voor tekst 12"/>
          <p:cNvSpPr>
            <a:spLocks noGrp="1" noChangeAspect="1"/>
          </p:cNvSpPr>
          <p:nvPr>
            <p:ph type="body" sz="quarter" idx="12" hasCustomPrompt="1"/>
          </p:nvPr>
        </p:nvSpPr>
        <p:spPr>
          <a:xfrm>
            <a:off x="1589314" y="3664800"/>
            <a:ext cx="9010624" cy="1297497"/>
          </a:xfrm>
          <a:prstGeom prst="rect">
            <a:avLst/>
          </a:prstGeom>
        </p:spPr>
        <p:txBody>
          <a:bodyPr wrap="none" anchor="b" anchorCtr="0">
            <a:noAutofit/>
          </a:bodyPr>
          <a:lstStyle>
            <a:lvl1pPr marL="0" indent="0" algn="ctr">
              <a:lnSpc>
                <a:spcPct val="100000"/>
              </a:lnSpc>
              <a:spcBef>
                <a:spcPts val="0"/>
              </a:spcBef>
              <a:buNone/>
              <a:defRPr sz="3800" b="1" baseline="0">
                <a:solidFill>
                  <a:srgbClr val="22507C"/>
                </a:solidFill>
              </a:defRPr>
            </a:lvl1pPr>
          </a:lstStyle>
          <a:p>
            <a:pPr lvl="0"/>
            <a:r>
              <a:rPr lang="nl-NL" dirty="0"/>
              <a:t>Titel van de presentatie</a:t>
            </a:r>
          </a:p>
        </p:txBody>
      </p:sp>
    </p:spTree>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86867"/>
      </p:ext>
    </p:extLst>
  </p:cSld>
  <p:clrMap bg1="lt1" tx1="dk1" bg2="lt2" tx2="dk2" accent1="accent1" accent2="accent2" accent3="accent3" accent4="accent4" accent5="accent5" accent6="accent6" hlink="hlink" folHlink="folHlink"/>
  <p:sldLayoutIdLst>
    <p:sldLayoutId id="2147483696" r:id="rId1"/>
    <p:sldLayoutId id="2147483734" r:id="rId2"/>
    <p:sldLayoutId id="2147483685" r:id="rId3"/>
    <p:sldLayoutId id="2147483690" r:id="rId4"/>
    <p:sldLayoutId id="2147483732" r:id="rId5"/>
    <p:sldLayoutId id="2147483728" r:id="rId6"/>
    <p:sldLayoutId id="2147483729" r:id="rId7"/>
    <p:sldLayoutId id="2147483730" r:id="rId8"/>
    <p:sldLayoutId id="2147483731" r:id="rId9"/>
    <p:sldLayoutId id="2147483735" r:id="rId10"/>
    <p:sldLayoutId id="2147483697" r:id="rId11"/>
    <p:sldLayoutId id="2147483688" r:id="rId12"/>
    <p:sldLayoutId id="2147483698" r:id="rId13"/>
    <p:sldLayoutId id="2147483699" r:id="rId14"/>
    <p:sldLayoutId id="2147483700" r:id="rId15"/>
    <p:sldLayoutId id="2147483701" r:id="rId16"/>
    <p:sldLayoutId id="2147483702" r:id="rId17"/>
    <p:sldLayoutId id="2147483703" r:id="rId18"/>
    <p:sldLayoutId id="2147483686" r:id="rId19"/>
    <p:sldLayoutId id="2147483704" r:id="rId20"/>
    <p:sldLayoutId id="2147483705" r:id="rId21"/>
    <p:sldLayoutId id="2147483706" r:id="rId22"/>
    <p:sldLayoutId id="2147483707" r:id="rId23"/>
    <p:sldLayoutId id="2147483708" r:id="rId24"/>
    <p:sldLayoutId id="2147483709" r:id="rId25"/>
    <p:sldLayoutId id="2147483687" r:id="rId26"/>
    <p:sldLayoutId id="2147483710" r:id="rId27"/>
    <p:sldLayoutId id="2147483711" r:id="rId28"/>
    <p:sldLayoutId id="2147483712" r:id="rId29"/>
    <p:sldLayoutId id="2147483713" r:id="rId30"/>
    <p:sldLayoutId id="2147483714" r:id="rId31"/>
    <p:sldLayoutId id="2147483715" r:id="rId32"/>
    <p:sldLayoutId id="2147483718" r:id="rId33"/>
    <p:sldLayoutId id="2147483716" r:id="rId34"/>
    <p:sldLayoutId id="2147483689" r:id="rId35"/>
    <p:sldLayoutId id="2147483717" r:id="rId36"/>
    <p:sldLayoutId id="2147483744" r:id="rId37"/>
    <p:sldLayoutId id="2147483721" r:id="rId38"/>
    <p:sldLayoutId id="2147483719" r:id="rId39"/>
    <p:sldLayoutId id="2147483743" r:id="rId40"/>
    <p:sldLayoutId id="2147483736" r:id="rId41"/>
    <p:sldLayoutId id="2147483737" r:id="rId42"/>
    <p:sldLayoutId id="2147483738" r:id="rId43"/>
    <p:sldLayoutId id="2147483739" r:id="rId44"/>
    <p:sldLayoutId id="2147483740" r:id="rId45"/>
    <p:sldLayoutId id="2147483741" r:id="rId46"/>
    <p:sldLayoutId id="2147483720" r:id="rId47"/>
    <p:sldLayoutId id="2147483742"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70.tiff"/><Relationship Id="rId13" Type="http://schemas.openxmlformats.org/officeDocument/2006/relationships/image" Target="../media/image72.tiff"/><Relationship Id="rId18" Type="http://schemas.openxmlformats.org/officeDocument/2006/relationships/image" Target="../media/image76.tiff"/><Relationship Id="rId3" Type="http://schemas.openxmlformats.org/officeDocument/2006/relationships/image" Target="../media/image65.tiff"/><Relationship Id="rId21" Type="http://schemas.openxmlformats.org/officeDocument/2006/relationships/image" Target="../media/image79.tiff"/><Relationship Id="rId7" Type="http://schemas.openxmlformats.org/officeDocument/2006/relationships/image" Target="../media/image69.tiff"/><Relationship Id="rId12" Type="http://schemas.openxmlformats.org/officeDocument/2006/relationships/image" Target="../media/image71.jpeg"/><Relationship Id="rId17" Type="http://schemas.openxmlformats.org/officeDocument/2006/relationships/image" Target="../media/image75.tiff"/><Relationship Id="rId2" Type="http://schemas.openxmlformats.org/officeDocument/2006/relationships/image" Target="../media/image64.tiff"/><Relationship Id="rId16" Type="http://schemas.openxmlformats.org/officeDocument/2006/relationships/image" Target="../media/image74.tiff"/><Relationship Id="rId20" Type="http://schemas.openxmlformats.org/officeDocument/2006/relationships/image" Target="../media/image78.tiff"/><Relationship Id="rId1" Type="http://schemas.openxmlformats.org/officeDocument/2006/relationships/slideLayout" Target="../slideLayouts/slideLayout20.xml"/><Relationship Id="rId6" Type="http://schemas.openxmlformats.org/officeDocument/2006/relationships/image" Target="../media/image68.tiff"/><Relationship Id="rId11" Type="http://schemas.openxmlformats.org/officeDocument/2006/relationships/image" Target="../media/image62.png"/><Relationship Id="rId5" Type="http://schemas.openxmlformats.org/officeDocument/2006/relationships/image" Target="../media/image67.tiff"/><Relationship Id="rId15" Type="http://schemas.openxmlformats.org/officeDocument/2006/relationships/image" Target="../media/image73.tiff"/><Relationship Id="rId10" Type="http://schemas.openxmlformats.org/officeDocument/2006/relationships/image" Target="../media/image60.png"/><Relationship Id="rId19" Type="http://schemas.openxmlformats.org/officeDocument/2006/relationships/image" Target="../media/image77.tiff"/><Relationship Id="rId4" Type="http://schemas.openxmlformats.org/officeDocument/2006/relationships/image" Target="../media/image66.tiff"/><Relationship Id="rId9" Type="http://schemas.openxmlformats.org/officeDocument/2006/relationships/image" Target="../media/image59.png"/><Relationship Id="rId1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595CB35-0EA7-DE4B-8DA5-34A41028B176}"/>
              </a:ext>
            </a:extLst>
          </p:cNvPr>
          <p:cNvSpPr/>
          <p:nvPr/>
        </p:nvSpPr>
        <p:spPr>
          <a:xfrm>
            <a:off x="1490134" y="1919926"/>
            <a:ext cx="9177866" cy="3083921"/>
          </a:xfrm>
          <a:prstGeom prst="rect">
            <a:avLst/>
          </a:prstGeom>
        </p:spPr>
        <p:txBody>
          <a:bodyPr wrap="square">
            <a:spAutoFit/>
          </a:bodyPr>
          <a:lstStyle/>
          <a:p>
            <a:pPr lvl="0" algn="ctr" defTabSz="1280160"/>
            <a:endParaRPr lang="nl-NL" sz="4400" b="1" dirty="0">
              <a:solidFill>
                <a:srgbClr val="FF0000"/>
              </a:solidFill>
              <a:latin typeface="Arial" charset="0"/>
              <a:ea typeface="Arial" charset="0"/>
              <a:cs typeface="Arial" charset="0"/>
            </a:endParaRPr>
          </a:p>
          <a:p>
            <a:pPr lvl="0" algn="ctr" defTabSz="1280160"/>
            <a:r>
              <a:rPr lang="nl-NL" sz="3920" b="1" dirty="0">
                <a:solidFill>
                  <a:srgbClr val="000000"/>
                </a:solidFill>
                <a:latin typeface="Arial" charset="0"/>
                <a:ea typeface="Arial" charset="0"/>
                <a:cs typeface="Arial" charset="0"/>
              </a:rPr>
              <a:t>24 mei 2018</a:t>
            </a:r>
          </a:p>
          <a:p>
            <a:pPr lvl="0" algn="ctr" defTabSz="1280160"/>
            <a:r>
              <a:rPr lang="nl-NL" sz="3920" b="1" dirty="0">
                <a:solidFill>
                  <a:srgbClr val="000000"/>
                </a:solidFill>
                <a:latin typeface="Arial" charset="0"/>
                <a:ea typeface="Arial" charset="0"/>
                <a:cs typeface="Arial" charset="0"/>
              </a:rPr>
              <a:t>Seminar logistiek planner </a:t>
            </a:r>
          </a:p>
          <a:p>
            <a:pPr lvl="0" algn="ctr" defTabSz="1280160"/>
            <a:endParaRPr lang="nl-NL" sz="3600" b="1" dirty="0">
              <a:solidFill>
                <a:srgbClr val="000000"/>
              </a:solidFill>
              <a:latin typeface="Arial" charset="0"/>
              <a:ea typeface="Arial" charset="0"/>
              <a:cs typeface="Arial" charset="0"/>
            </a:endParaRPr>
          </a:p>
          <a:p>
            <a:pPr lvl="0" algn="ctr" defTabSz="1280160"/>
            <a:r>
              <a:rPr lang="nl-NL" sz="3600" b="1" dirty="0">
                <a:solidFill>
                  <a:srgbClr val="000000"/>
                </a:solidFill>
                <a:latin typeface="Arial" charset="0"/>
                <a:ea typeface="Arial" charset="0"/>
                <a:cs typeface="Arial" charset="0"/>
              </a:rPr>
              <a:t>Wibauthuis Amsterdam </a:t>
            </a:r>
            <a:endParaRPr lang="nl-NL" sz="3600" b="1" u="sng" dirty="0">
              <a:solidFill>
                <a:srgbClr val="000000"/>
              </a:solidFill>
              <a:latin typeface="Arial" charset="0"/>
              <a:ea typeface="Arial" charset="0"/>
              <a:cs typeface="Arial" charset="0"/>
            </a:endParaRPr>
          </a:p>
        </p:txBody>
      </p:sp>
      <p:pic>
        <p:nvPicPr>
          <p:cNvPr id="3" name="Afbeelding 2">
            <a:extLst>
              <a:ext uri="{FF2B5EF4-FFF2-40B4-BE49-F238E27FC236}">
                <a16:creationId xmlns:a16="http://schemas.microsoft.com/office/drawing/2014/main" id="{D404D455-7AB1-1441-8A57-07B12B5159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72835" y="434815"/>
            <a:ext cx="977898" cy="495299"/>
          </a:xfrm>
          <a:prstGeom prst="rect">
            <a:avLst/>
          </a:prstGeom>
          <a:noFill/>
          <a:ln>
            <a:noFill/>
          </a:ln>
        </p:spPr>
      </p:pic>
      <p:pic>
        <p:nvPicPr>
          <p:cNvPr id="4" name="Afbeelding 3">
            <a:extLst>
              <a:ext uri="{FF2B5EF4-FFF2-40B4-BE49-F238E27FC236}">
                <a16:creationId xmlns:a16="http://schemas.microsoft.com/office/drawing/2014/main" id="{C39ACA15-E293-984C-831D-EE9522CD3D4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26112" y="383380"/>
            <a:ext cx="546735" cy="546735"/>
          </a:xfrm>
          <a:prstGeom prst="rect">
            <a:avLst/>
          </a:prstGeom>
          <a:noFill/>
          <a:ln>
            <a:noFill/>
          </a:ln>
        </p:spPr>
      </p:pic>
      <p:sp>
        <p:nvSpPr>
          <p:cNvPr id="7" name="Tijdelijke aanduiding voor tekst 6">
            <a:extLst>
              <a:ext uri="{FF2B5EF4-FFF2-40B4-BE49-F238E27FC236}">
                <a16:creationId xmlns:a16="http://schemas.microsoft.com/office/drawing/2014/main" id="{D73ECB8E-57ED-404C-B441-B4A82517E14E}"/>
              </a:ext>
            </a:extLst>
          </p:cNvPr>
          <p:cNvSpPr>
            <a:spLocks noGrp="1"/>
          </p:cNvSpPr>
          <p:nvPr>
            <p:ph type="body" sz="quarter" idx="12"/>
          </p:nvPr>
        </p:nvSpPr>
        <p:spPr>
          <a:xfrm>
            <a:off x="4931833" y="1919204"/>
            <a:ext cx="2294467" cy="669072"/>
          </a:xfrm>
        </p:spPr>
        <p:txBody>
          <a:bodyPr/>
          <a:lstStyle/>
          <a:p>
            <a:r>
              <a:rPr lang="nl-NL" sz="4000" dirty="0">
                <a:solidFill>
                  <a:srgbClr val="FF0000"/>
                </a:solidFill>
                <a:latin typeface="Arial" charset="0"/>
                <a:ea typeface="Arial" charset="0"/>
                <a:cs typeface="Arial" charset="0"/>
              </a:rPr>
              <a:t>Opening  </a:t>
            </a:r>
          </a:p>
          <a:p>
            <a:endParaRPr lang="nl-NL" dirty="0"/>
          </a:p>
        </p:txBody>
      </p:sp>
      <p:pic>
        <p:nvPicPr>
          <p:cNvPr id="8" name="Afbeelding 7">
            <a:extLst>
              <a:ext uri="{FF2B5EF4-FFF2-40B4-BE49-F238E27FC236}">
                <a16:creationId xmlns:a16="http://schemas.microsoft.com/office/drawing/2014/main" id="{51130BA1-0D1E-5349-9220-5A602107F1E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03060" y="482175"/>
            <a:ext cx="745596" cy="447939"/>
          </a:xfrm>
          <a:prstGeom prst="rect">
            <a:avLst/>
          </a:prstGeom>
          <a:noFill/>
          <a:ln>
            <a:noFill/>
          </a:ln>
        </p:spPr>
      </p:pic>
      <p:pic>
        <p:nvPicPr>
          <p:cNvPr id="9" name="Afbeelding 8">
            <a:extLst>
              <a:ext uri="{FF2B5EF4-FFF2-40B4-BE49-F238E27FC236}">
                <a16:creationId xmlns:a16="http://schemas.microsoft.com/office/drawing/2014/main" id="{295386EC-B042-2548-A631-45F37D659F0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973234" y="488734"/>
            <a:ext cx="1020232" cy="478527"/>
          </a:xfrm>
          <a:prstGeom prst="rect">
            <a:avLst/>
          </a:prstGeom>
          <a:noFill/>
          <a:ln>
            <a:noFill/>
          </a:ln>
        </p:spPr>
      </p:pic>
      <p:pic>
        <p:nvPicPr>
          <p:cNvPr id="10" name="Afbeelding 9">
            <a:extLst>
              <a:ext uri="{FF2B5EF4-FFF2-40B4-BE49-F238E27FC236}">
                <a16:creationId xmlns:a16="http://schemas.microsoft.com/office/drawing/2014/main" id="{2858718F-050B-4246-A687-5244D991111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365790" y="541918"/>
            <a:ext cx="1177077" cy="388196"/>
          </a:xfrm>
          <a:prstGeom prst="rect">
            <a:avLst/>
          </a:prstGeom>
          <a:noFill/>
          <a:ln>
            <a:noFill/>
          </a:ln>
        </p:spPr>
      </p:pic>
    </p:spTree>
    <p:extLst>
      <p:ext uri="{BB962C8B-B14F-4D97-AF65-F5344CB8AC3E}">
        <p14:creationId xmlns:p14="http://schemas.microsoft.com/office/powerpoint/2010/main" val="149594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Logistieke planning</a:t>
            </a:r>
            <a:endParaRPr lang="en-US" dirty="0"/>
          </a:p>
        </p:txBody>
      </p:sp>
      <p:sp>
        <p:nvSpPr>
          <p:cNvPr id="5" name="Tijdelijke aanduiding voor tekst 4"/>
          <p:cNvSpPr>
            <a:spLocks noGrp="1"/>
          </p:cNvSpPr>
          <p:nvPr>
            <p:ph type="body" sz="quarter" idx="12"/>
          </p:nvPr>
        </p:nvSpPr>
        <p:spPr/>
        <p:txBody>
          <a:bodyPr/>
          <a:lstStyle/>
          <a:p>
            <a:r>
              <a:rPr lang="nl-NL" dirty="0"/>
              <a:t>Functienamen planners</a:t>
            </a:r>
            <a:endParaRPr lang="en-US" dirty="0"/>
          </a:p>
        </p:txBody>
      </p:sp>
      <p:sp>
        <p:nvSpPr>
          <p:cNvPr id="4" name="Tijdelijke aanduiding voor inhoud 3"/>
          <p:cNvSpPr>
            <a:spLocks noGrp="1"/>
          </p:cNvSpPr>
          <p:nvPr>
            <p:ph idx="1"/>
          </p:nvPr>
        </p:nvSpPr>
        <p:spPr>
          <a:xfrm>
            <a:off x="1143266" y="1856583"/>
            <a:ext cx="4097808" cy="4362171"/>
          </a:xfrm>
        </p:spPr>
        <p:txBody>
          <a:bodyPr/>
          <a:lstStyle/>
          <a:p>
            <a:r>
              <a:rPr lang="nl-NL" sz="2400" dirty="0" err="1"/>
              <a:t>Production</a:t>
            </a:r>
            <a:r>
              <a:rPr lang="nl-NL" sz="2400" dirty="0"/>
              <a:t> </a:t>
            </a:r>
            <a:r>
              <a:rPr lang="nl-NL" sz="2400" dirty="0" err="1"/>
              <a:t>and</a:t>
            </a:r>
            <a:r>
              <a:rPr lang="nl-NL" sz="2400" dirty="0"/>
              <a:t> </a:t>
            </a:r>
            <a:r>
              <a:rPr lang="nl-NL" sz="2400" dirty="0" err="1"/>
              <a:t>assembly</a:t>
            </a:r>
            <a:r>
              <a:rPr lang="nl-NL" sz="2400" dirty="0"/>
              <a:t> planner</a:t>
            </a:r>
          </a:p>
          <a:p>
            <a:r>
              <a:rPr lang="nl-NL" sz="2400" dirty="0"/>
              <a:t>Commercial </a:t>
            </a:r>
            <a:r>
              <a:rPr lang="nl-NL" sz="2400" dirty="0" err="1"/>
              <a:t>supply</a:t>
            </a:r>
            <a:r>
              <a:rPr lang="nl-NL" sz="2400" dirty="0"/>
              <a:t> analist</a:t>
            </a:r>
          </a:p>
          <a:p>
            <a:r>
              <a:rPr lang="nl-NL" sz="2400" dirty="0" err="1"/>
              <a:t>Replenishment</a:t>
            </a:r>
            <a:r>
              <a:rPr lang="nl-NL" sz="2400" dirty="0"/>
              <a:t> </a:t>
            </a:r>
            <a:r>
              <a:rPr lang="nl-NL" sz="2400" dirty="0" err="1"/>
              <a:t>officer</a:t>
            </a:r>
            <a:endParaRPr lang="nl-NL" sz="2400" dirty="0"/>
          </a:p>
          <a:p>
            <a:r>
              <a:rPr lang="nl-NL" sz="2400" dirty="0" err="1"/>
              <a:t>Demand</a:t>
            </a:r>
            <a:r>
              <a:rPr lang="nl-NL" sz="2400" dirty="0"/>
              <a:t> planner</a:t>
            </a:r>
          </a:p>
          <a:p>
            <a:r>
              <a:rPr lang="nl-NL" sz="2400" dirty="0"/>
              <a:t>Supply planner</a:t>
            </a:r>
          </a:p>
          <a:p>
            <a:r>
              <a:rPr lang="nl-NL" sz="2400" dirty="0"/>
              <a:t>Productieplanner</a:t>
            </a:r>
          </a:p>
          <a:p>
            <a:r>
              <a:rPr lang="nl-NL" sz="2400" dirty="0"/>
              <a:t>NPI engineer</a:t>
            </a:r>
          </a:p>
          <a:p>
            <a:r>
              <a:rPr lang="nl-NL" sz="2400" dirty="0"/>
              <a:t>Productie en </a:t>
            </a:r>
            <a:r>
              <a:rPr lang="nl-NL" sz="2400" dirty="0" err="1"/>
              <a:t>lean</a:t>
            </a:r>
            <a:r>
              <a:rPr lang="nl-NL" sz="2400" dirty="0"/>
              <a:t> coördinator</a:t>
            </a:r>
          </a:p>
        </p:txBody>
      </p:sp>
      <p:sp>
        <p:nvSpPr>
          <p:cNvPr id="6" name="Tijdelijke aanduiding voor tekst 5"/>
          <p:cNvSpPr>
            <a:spLocks noGrp="1"/>
          </p:cNvSpPr>
          <p:nvPr>
            <p:ph type="body" sz="quarter" idx="13"/>
          </p:nvPr>
        </p:nvSpPr>
        <p:spPr/>
        <p:txBody>
          <a:bodyPr/>
          <a:lstStyle/>
          <a:p>
            <a:r>
              <a:rPr lang="nl-NL" dirty="0"/>
              <a:t>Transport</a:t>
            </a:r>
            <a:endParaRPr lang="en-US" dirty="0"/>
          </a:p>
        </p:txBody>
      </p:sp>
      <p:sp>
        <p:nvSpPr>
          <p:cNvPr id="7" name="Tijdelijke aanduiding voor inhoud 6"/>
          <p:cNvSpPr>
            <a:spLocks noGrp="1"/>
          </p:cNvSpPr>
          <p:nvPr>
            <p:ph idx="14"/>
          </p:nvPr>
        </p:nvSpPr>
        <p:spPr/>
        <p:txBody>
          <a:bodyPr/>
          <a:lstStyle/>
          <a:p>
            <a:r>
              <a:rPr lang="nl-NL" dirty="0"/>
              <a:t>Transportplanner</a:t>
            </a:r>
          </a:p>
          <a:p>
            <a:r>
              <a:rPr lang="nl-NL" dirty="0"/>
              <a:t>Tactisch planner</a:t>
            </a:r>
          </a:p>
          <a:p>
            <a:r>
              <a:rPr lang="nl-NL" dirty="0"/>
              <a:t>Procesbegeleider</a:t>
            </a:r>
          </a:p>
          <a:p>
            <a:r>
              <a:rPr lang="nl-NL" dirty="0"/>
              <a:t>Teamleider transport</a:t>
            </a:r>
          </a:p>
          <a:p>
            <a:r>
              <a:rPr lang="nl-NL" dirty="0"/>
              <a:t>Transportcoördinator</a:t>
            </a:r>
          </a:p>
          <a:p>
            <a:endParaRPr lang="en-US" dirty="0"/>
          </a:p>
        </p:txBody>
      </p:sp>
      <p:pic>
        <p:nvPicPr>
          <p:cNvPr id="8" name="Afbeelding 7"/>
          <p:cNvPicPr>
            <a:picLocks noChangeAspect="1"/>
          </p:cNvPicPr>
          <p:nvPr/>
        </p:nvPicPr>
        <p:blipFill>
          <a:blip r:embed="rId2"/>
          <a:stretch>
            <a:fillRect/>
          </a:stretch>
        </p:blipFill>
        <p:spPr>
          <a:xfrm>
            <a:off x="9959254" y="5367451"/>
            <a:ext cx="2078646" cy="710973"/>
          </a:xfrm>
          <a:prstGeom prst="rect">
            <a:avLst/>
          </a:prstGeom>
        </p:spPr>
      </p:pic>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49959"/>
            <a:ext cx="1360714" cy="1360714"/>
          </a:xfrm>
          <a:prstGeom prst="rect">
            <a:avLst/>
          </a:prstGeom>
        </p:spPr>
      </p:pic>
      <p:sp>
        <p:nvSpPr>
          <p:cNvPr id="12" name="Ovaal 11"/>
          <p:cNvSpPr/>
          <p:nvPr/>
        </p:nvSpPr>
        <p:spPr>
          <a:xfrm>
            <a:off x="9057976" y="1625600"/>
            <a:ext cx="2540892" cy="1093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Veel verschillende functienamen</a:t>
            </a:r>
            <a:endParaRPr lang="en-US" dirty="0">
              <a:solidFill>
                <a:srgbClr val="FF0000"/>
              </a:solidFill>
            </a:endParaRPr>
          </a:p>
        </p:txBody>
      </p:sp>
    </p:spTree>
    <p:extLst>
      <p:ext uri="{BB962C8B-B14F-4D97-AF65-F5344CB8AC3E}">
        <p14:creationId xmlns:p14="http://schemas.microsoft.com/office/powerpoint/2010/main" val="2594154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Logistieke planning</a:t>
            </a:r>
            <a:endParaRPr lang="en-US" dirty="0"/>
          </a:p>
        </p:txBody>
      </p:sp>
      <p:sp>
        <p:nvSpPr>
          <p:cNvPr id="5" name="Tijdelijke aanduiding voor tekst 4"/>
          <p:cNvSpPr>
            <a:spLocks noGrp="1"/>
          </p:cNvSpPr>
          <p:nvPr>
            <p:ph type="body" sz="quarter" idx="12"/>
          </p:nvPr>
        </p:nvSpPr>
        <p:spPr/>
        <p:txBody>
          <a:bodyPr/>
          <a:lstStyle/>
          <a:p>
            <a:r>
              <a:rPr lang="nl-NL" dirty="0"/>
              <a:t>Carrièrepaden </a:t>
            </a:r>
            <a:endParaRPr lang="en-US" dirty="0"/>
          </a:p>
        </p:txBody>
      </p:sp>
      <p:sp>
        <p:nvSpPr>
          <p:cNvPr id="4" name="Tijdelijke aanduiding voor inhoud 3"/>
          <p:cNvSpPr>
            <a:spLocks noGrp="1"/>
          </p:cNvSpPr>
          <p:nvPr>
            <p:ph idx="1"/>
          </p:nvPr>
        </p:nvSpPr>
        <p:spPr/>
        <p:txBody>
          <a:bodyPr/>
          <a:lstStyle/>
          <a:p>
            <a:r>
              <a:rPr lang="nl-NL" sz="2000" dirty="0"/>
              <a:t>Start na HBO</a:t>
            </a:r>
          </a:p>
          <a:p>
            <a:pPr lvl="1"/>
            <a:r>
              <a:rPr lang="nl-NL" sz="1600" dirty="0" err="1"/>
              <a:t>Demand</a:t>
            </a:r>
            <a:r>
              <a:rPr lang="nl-NL" sz="1600" dirty="0"/>
              <a:t> planner</a:t>
            </a:r>
          </a:p>
          <a:p>
            <a:pPr lvl="1"/>
            <a:r>
              <a:rPr lang="nl-NL" sz="1600" dirty="0"/>
              <a:t>Supply planner</a:t>
            </a:r>
          </a:p>
          <a:p>
            <a:r>
              <a:rPr lang="nl-NL" sz="2000" dirty="0"/>
              <a:t>Start na Master</a:t>
            </a:r>
          </a:p>
          <a:p>
            <a:pPr lvl="1"/>
            <a:r>
              <a:rPr lang="nl-NL" sz="1600" dirty="0"/>
              <a:t>Productieplanner</a:t>
            </a:r>
          </a:p>
          <a:p>
            <a:pPr lvl="1"/>
            <a:r>
              <a:rPr lang="nl-NL" sz="1600" dirty="0"/>
              <a:t>Productiecoördinator</a:t>
            </a:r>
          </a:p>
          <a:p>
            <a:pPr marL="457200" lvl="1" indent="0">
              <a:buNone/>
            </a:pPr>
            <a:endParaRPr lang="nl-NL" sz="1600" dirty="0"/>
          </a:p>
          <a:p>
            <a:pPr marL="0" indent="0">
              <a:buNone/>
            </a:pPr>
            <a:endParaRPr lang="en-US" dirty="0"/>
          </a:p>
        </p:txBody>
      </p:sp>
      <p:sp>
        <p:nvSpPr>
          <p:cNvPr id="6" name="Tijdelijke aanduiding voor tekst 5"/>
          <p:cNvSpPr>
            <a:spLocks noGrp="1"/>
          </p:cNvSpPr>
          <p:nvPr>
            <p:ph type="body" sz="quarter" idx="13"/>
          </p:nvPr>
        </p:nvSpPr>
        <p:spPr/>
        <p:txBody>
          <a:bodyPr/>
          <a:lstStyle/>
          <a:p>
            <a:r>
              <a:rPr lang="nl-NL" dirty="0"/>
              <a:t>Transportplanning</a:t>
            </a:r>
            <a:endParaRPr lang="en-US" dirty="0"/>
          </a:p>
        </p:txBody>
      </p:sp>
      <p:sp>
        <p:nvSpPr>
          <p:cNvPr id="7" name="Tijdelijke aanduiding voor inhoud 6"/>
          <p:cNvSpPr>
            <a:spLocks noGrp="1"/>
          </p:cNvSpPr>
          <p:nvPr>
            <p:ph idx="14"/>
          </p:nvPr>
        </p:nvSpPr>
        <p:spPr>
          <a:xfrm>
            <a:off x="5503392" y="1927117"/>
            <a:ext cx="4696522" cy="4362171"/>
          </a:xfrm>
        </p:spPr>
        <p:txBody>
          <a:bodyPr/>
          <a:lstStyle/>
          <a:p>
            <a:r>
              <a:rPr lang="nl-NL" sz="2000" dirty="0"/>
              <a:t>Start na MBO</a:t>
            </a:r>
          </a:p>
          <a:p>
            <a:pPr lvl="1"/>
            <a:r>
              <a:rPr lang="nl-NL" sz="1800" dirty="0"/>
              <a:t>Operationele planning</a:t>
            </a:r>
          </a:p>
          <a:p>
            <a:pPr lvl="1"/>
            <a:r>
              <a:rPr lang="nl-NL" sz="1800" dirty="0"/>
              <a:t>Tactische planning</a:t>
            </a:r>
          </a:p>
          <a:p>
            <a:pPr lvl="1"/>
            <a:r>
              <a:rPr lang="nl-NL" sz="1800" dirty="0"/>
              <a:t>Leidinggevende</a:t>
            </a:r>
          </a:p>
          <a:p>
            <a:endParaRPr lang="nl-NL" sz="2000" dirty="0"/>
          </a:p>
          <a:p>
            <a:r>
              <a:rPr lang="nl-NL" sz="2000" dirty="0"/>
              <a:t>Start na HBO</a:t>
            </a:r>
          </a:p>
          <a:p>
            <a:pPr lvl="1"/>
            <a:r>
              <a:rPr lang="nl-NL" sz="1800" dirty="0"/>
              <a:t>Operationele planning (vanuit MBO-rol)</a:t>
            </a:r>
          </a:p>
          <a:p>
            <a:pPr lvl="1"/>
            <a:r>
              <a:rPr lang="nl-NL" sz="1800" dirty="0"/>
              <a:t>Procesverbetering (HBO-rol)</a:t>
            </a:r>
          </a:p>
          <a:p>
            <a:pPr lvl="1"/>
            <a:r>
              <a:rPr lang="nl-NL" sz="1800" dirty="0"/>
              <a:t>Leidinggevende </a:t>
            </a:r>
          </a:p>
          <a:p>
            <a:endParaRPr lang="nl-NL" sz="2000" dirty="0"/>
          </a:p>
          <a:p>
            <a:r>
              <a:rPr lang="nl-NL" sz="2000" dirty="0"/>
              <a:t>Start na Master</a:t>
            </a:r>
          </a:p>
          <a:p>
            <a:pPr lvl="1"/>
            <a:r>
              <a:rPr lang="nl-NL" sz="1600" dirty="0"/>
              <a:t>Leidinggevende</a:t>
            </a:r>
          </a:p>
          <a:p>
            <a:pPr lvl="1"/>
            <a:endParaRPr lang="nl-NL" dirty="0"/>
          </a:p>
          <a:p>
            <a:endParaRPr lang="nl-NL" dirty="0"/>
          </a:p>
          <a:p>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NOG AANVULLEN</a:t>
            </a:r>
            <a:endParaRPr lang="en-US" dirty="0"/>
          </a:p>
        </p:txBody>
      </p:sp>
      <p:pic>
        <p:nvPicPr>
          <p:cNvPr id="8" name="Afbeelding 7"/>
          <p:cNvPicPr>
            <a:picLocks noChangeAspect="1"/>
          </p:cNvPicPr>
          <p:nvPr/>
        </p:nvPicPr>
        <p:blipFill>
          <a:blip r:embed="rId2"/>
          <a:stretch>
            <a:fillRect/>
          </a:stretch>
        </p:blipFill>
        <p:spPr>
          <a:xfrm>
            <a:off x="9917411" y="4873398"/>
            <a:ext cx="2078646" cy="710973"/>
          </a:xfrm>
          <a:prstGeom prst="rect">
            <a:avLst/>
          </a:prstGeom>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89" y="4728187"/>
            <a:ext cx="1360714" cy="1360714"/>
          </a:xfrm>
          <a:prstGeom prst="rect">
            <a:avLst/>
          </a:prstGeom>
        </p:spPr>
      </p:pic>
      <p:sp>
        <p:nvSpPr>
          <p:cNvPr id="10" name="Ovaal 9"/>
          <p:cNvSpPr/>
          <p:nvPr/>
        </p:nvSpPr>
        <p:spPr>
          <a:xfrm>
            <a:off x="8224296" y="1625600"/>
            <a:ext cx="4180114" cy="1093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Wanneer is een planningsfunctie een HBO-functie? </a:t>
            </a:r>
            <a:endParaRPr lang="en-US" dirty="0">
              <a:solidFill>
                <a:srgbClr val="FF0000"/>
              </a:solidFill>
            </a:endParaRPr>
          </a:p>
        </p:txBody>
      </p:sp>
      <p:sp>
        <p:nvSpPr>
          <p:cNvPr id="12" name="Ovaal 11"/>
          <p:cNvSpPr/>
          <p:nvPr/>
        </p:nvSpPr>
        <p:spPr>
          <a:xfrm>
            <a:off x="1823620" y="4490690"/>
            <a:ext cx="3973685" cy="1093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Tussenstap of functie die langer interessant blijft? </a:t>
            </a:r>
            <a:endParaRPr lang="en-US" dirty="0">
              <a:solidFill>
                <a:srgbClr val="FF0000"/>
              </a:solidFill>
            </a:endParaRPr>
          </a:p>
        </p:txBody>
      </p:sp>
    </p:spTree>
    <p:extLst>
      <p:ext uri="{BB962C8B-B14F-4D97-AF65-F5344CB8AC3E}">
        <p14:creationId xmlns:p14="http://schemas.microsoft.com/office/powerpoint/2010/main" val="3816350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Logistieke planning</a:t>
            </a:r>
            <a:endParaRPr lang="en-US" dirty="0"/>
          </a:p>
        </p:txBody>
      </p:sp>
      <p:sp>
        <p:nvSpPr>
          <p:cNvPr id="5" name="Tijdelijke aanduiding voor tekst 4"/>
          <p:cNvSpPr>
            <a:spLocks noGrp="1"/>
          </p:cNvSpPr>
          <p:nvPr>
            <p:ph type="body" sz="quarter" idx="12"/>
          </p:nvPr>
        </p:nvSpPr>
        <p:spPr/>
        <p:txBody>
          <a:bodyPr/>
          <a:lstStyle/>
          <a:p>
            <a:r>
              <a:rPr lang="nl-NL" dirty="0"/>
              <a:t>Aandachtspunten per soort planner</a:t>
            </a:r>
            <a:endParaRPr lang="en-US" dirty="0"/>
          </a:p>
        </p:txBody>
      </p:sp>
      <p:sp>
        <p:nvSpPr>
          <p:cNvPr id="4" name="Tijdelijke aanduiding voor inhoud 3"/>
          <p:cNvSpPr>
            <a:spLocks noGrp="1"/>
          </p:cNvSpPr>
          <p:nvPr>
            <p:ph idx="1"/>
          </p:nvPr>
        </p:nvSpPr>
        <p:spPr>
          <a:xfrm>
            <a:off x="1143266" y="1856583"/>
            <a:ext cx="4097808" cy="4362171"/>
          </a:xfrm>
        </p:spPr>
        <p:txBody>
          <a:bodyPr/>
          <a:lstStyle/>
          <a:p>
            <a:r>
              <a:rPr lang="nl-NL" dirty="0"/>
              <a:t>Planningshorizon</a:t>
            </a:r>
          </a:p>
          <a:p>
            <a:pPr lvl="1"/>
            <a:r>
              <a:rPr lang="nl-NL" dirty="0"/>
              <a:t>Focus meer op week/maand</a:t>
            </a:r>
          </a:p>
          <a:p>
            <a:r>
              <a:rPr lang="nl-NL" dirty="0"/>
              <a:t>Samenwerking intern</a:t>
            </a:r>
          </a:p>
          <a:p>
            <a:pPr lvl="1"/>
            <a:r>
              <a:rPr lang="nl-NL" dirty="0"/>
              <a:t>Sales, Marketing, Inkoop, Productie</a:t>
            </a:r>
          </a:p>
          <a:p>
            <a:r>
              <a:rPr lang="nl-NL" dirty="0"/>
              <a:t>Samenwerking extern</a:t>
            </a:r>
          </a:p>
          <a:p>
            <a:pPr lvl="1"/>
            <a:r>
              <a:rPr lang="nl-NL" dirty="0"/>
              <a:t>Retailers</a:t>
            </a:r>
          </a:p>
          <a:p>
            <a:endParaRPr lang="nl-NL" dirty="0"/>
          </a:p>
        </p:txBody>
      </p:sp>
      <p:sp>
        <p:nvSpPr>
          <p:cNvPr id="6" name="Tijdelijke aanduiding voor tekst 5"/>
          <p:cNvSpPr>
            <a:spLocks noGrp="1"/>
          </p:cNvSpPr>
          <p:nvPr>
            <p:ph type="body" sz="quarter" idx="13"/>
          </p:nvPr>
        </p:nvSpPr>
        <p:spPr/>
        <p:txBody>
          <a:bodyPr/>
          <a:lstStyle/>
          <a:p>
            <a:r>
              <a:rPr lang="nl-NL" dirty="0"/>
              <a:t>Transportplanning</a:t>
            </a:r>
            <a:endParaRPr lang="en-US" dirty="0"/>
          </a:p>
        </p:txBody>
      </p:sp>
      <p:sp>
        <p:nvSpPr>
          <p:cNvPr id="7" name="Tijdelijke aanduiding voor inhoud 6"/>
          <p:cNvSpPr>
            <a:spLocks noGrp="1"/>
          </p:cNvSpPr>
          <p:nvPr>
            <p:ph idx="14"/>
          </p:nvPr>
        </p:nvSpPr>
        <p:spPr/>
        <p:txBody>
          <a:bodyPr/>
          <a:lstStyle/>
          <a:p>
            <a:r>
              <a:rPr lang="nl-NL" dirty="0"/>
              <a:t>Planningshorizon</a:t>
            </a:r>
          </a:p>
          <a:p>
            <a:pPr lvl="1"/>
            <a:r>
              <a:rPr lang="nl-NL" dirty="0"/>
              <a:t>Focus op dagdagelijks</a:t>
            </a:r>
          </a:p>
          <a:p>
            <a:r>
              <a:rPr lang="nl-NL" dirty="0"/>
              <a:t>Samenwerking intern</a:t>
            </a:r>
          </a:p>
          <a:p>
            <a:pPr lvl="1"/>
            <a:r>
              <a:rPr lang="nl-NL" dirty="0"/>
              <a:t>Chauffeur</a:t>
            </a:r>
          </a:p>
          <a:p>
            <a:pPr lvl="1"/>
            <a:r>
              <a:rPr lang="nl-NL" dirty="0"/>
              <a:t>Afdeling capaciteit</a:t>
            </a:r>
          </a:p>
          <a:p>
            <a:pPr lvl="1"/>
            <a:r>
              <a:rPr lang="nl-NL" dirty="0"/>
              <a:t>Cross-</a:t>
            </a:r>
            <a:r>
              <a:rPr lang="nl-NL" dirty="0" err="1"/>
              <a:t>dock</a:t>
            </a:r>
            <a:endParaRPr lang="nl-NL" dirty="0"/>
          </a:p>
          <a:p>
            <a:r>
              <a:rPr lang="nl-NL" dirty="0"/>
              <a:t>Samenwerking extern</a:t>
            </a:r>
          </a:p>
          <a:p>
            <a:pPr lvl="1"/>
            <a:r>
              <a:rPr lang="nl-NL" dirty="0"/>
              <a:t>Charters</a:t>
            </a:r>
          </a:p>
          <a:p>
            <a:pPr lvl="1"/>
            <a:r>
              <a:rPr lang="nl-NL" dirty="0"/>
              <a:t>Klanten</a:t>
            </a:r>
          </a:p>
          <a:p>
            <a:pPr lvl="1"/>
            <a:r>
              <a:rPr lang="nl-NL" dirty="0"/>
              <a:t>Losadressen</a:t>
            </a:r>
            <a:endParaRPr lang="en-US" dirty="0"/>
          </a:p>
        </p:txBody>
      </p:sp>
      <p:pic>
        <p:nvPicPr>
          <p:cNvPr id="8" name="Afbeelding 7"/>
          <p:cNvPicPr>
            <a:picLocks noChangeAspect="1"/>
          </p:cNvPicPr>
          <p:nvPr/>
        </p:nvPicPr>
        <p:blipFill>
          <a:blip r:embed="rId2"/>
          <a:stretch>
            <a:fillRect/>
          </a:stretch>
        </p:blipFill>
        <p:spPr>
          <a:xfrm>
            <a:off x="9959254" y="5367451"/>
            <a:ext cx="2078646" cy="710973"/>
          </a:xfrm>
          <a:prstGeom prst="rect">
            <a:avLst/>
          </a:prstGeom>
        </p:spPr>
      </p:pic>
      <p:sp>
        <p:nvSpPr>
          <p:cNvPr id="9" name="Toelichting met afgeronde rechthoek 8"/>
          <p:cNvSpPr/>
          <p:nvPr/>
        </p:nvSpPr>
        <p:spPr>
          <a:xfrm>
            <a:off x="0" y="1233191"/>
            <a:ext cx="1957729" cy="33745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t>“Nog veel handmatig”</a:t>
            </a:r>
            <a:endParaRPr lang="en-US" sz="1400" dirty="0"/>
          </a:p>
        </p:txBody>
      </p:sp>
      <p:sp>
        <p:nvSpPr>
          <p:cNvPr id="10" name="Toelichting met afgeronde rechthoek 9"/>
          <p:cNvSpPr/>
          <p:nvPr/>
        </p:nvSpPr>
        <p:spPr>
          <a:xfrm>
            <a:off x="9350829" y="1648518"/>
            <a:ext cx="1992086" cy="92528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t>“Operationele planning geautomatiseerd of naar Tsjechië.”</a:t>
            </a:r>
            <a:endParaRPr lang="en-US" sz="1400" dirty="0"/>
          </a:p>
        </p:txBody>
      </p:sp>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49959"/>
            <a:ext cx="1360714" cy="1360714"/>
          </a:xfrm>
          <a:prstGeom prst="rect">
            <a:avLst/>
          </a:prstGeom>
        </p:spPr>
      </p:pic>
      <p:sp>
        <p:nvSpPr>
          <p:cNvPr id="12" name="Toelichting met afgeronde rechthoek 11"/>
          <p:cNvSpPr/>
          <p:nvPr/>
        </p:nvSpPr>
        <p:spPr>
          <a:xfrm>
            <a:off x="9252857" y="3174713"/>
            <a:ext cx="3026229" cy="156595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t>Leidinggevende transportplanner: “Een voorraadplanner of </a:t>
            </a:r>
            <a:r>
              <a:rPr lang="nl-NL" sz="1400" dirty="0" err="1"/>
              <a:t>replenishment</a:t>
            </a:r>
            <a:r>
              <a:rPr lang="nl-NL" sz="1400" dirty="0"/>
              <a:t> planner is wel echt een andere planner dan de transportplanner. Transportplanning is ingewikkelder.”</a:t>
            </a:r>
            <a:endParaRPr lang="en-US" sz="1400" dirty="0"/>
          </a:p>
        </p:txBody>
      </p:sp>
      <p:sp>
        <p:nvSpPr>
          <p:cNvPr id="13" name="Toelichting met afgeronde rechthoek 12"/>
          <p:cNvSpPr/>
          <p:nvPr/>
        </p:nvSpPr>
        <p:spPr>
          <a:xfrm>
            <a:off x="7871432" y="5052333"/>
            <a:ext cx="1992086" cy="92528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t>Transportplanner: “Als je van </a:t>
            </a:r>
            <a:r>
              <a:rPr lang="nl-NL" sz="1400" dirty="0" err="1"/>
              <a:t>Sodoku</a:t>
            </a:r>
            <a:r>
              <a:rPr lang="nl-NL" sz="1400" dirty="0"/>
              <a:t> houdt is planner wat voor jou”</a:t>
            </a:r>
            <a:endParaRPr lang="en-US" sz="1400" dirty="0"/>
          </a:p>
        </p:txBody>
      </p:sp>
    </p:spTree>
    <p:extLst>
      <p:ext uri="{BB962C8B-B14F-4D97-AF65-F5344CB8AC3E}">
        <p14:creationId xmlns:p14="http://schemas.microsoft.com/office/powerpoint/2010/main" val="190189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Productie</a:t>
            </a:r>
            <a:endParaRPr lang="en-US" dirty="0"/>
          </a:p>
        </p:txBody>
      </p:sp>
      <p:sp>
        <p:nvSpPr>
          <p:cNvPr id="5" name="Tijdelijke aanduiding voor tekst 4"/>
          <p:cNvSpPr>
            <a:spLocks noGrp="1"/>
          </p:cNvSpPr>
          <p:nvPr>
            <p:ph type="body" sz="quarter" idx="12"/>
          </p:nvPr>
        </p:nvSpPr>
        <p:spPr/>
        <p:txBody>
          <a:bodyPr/>
          <a:lstStyle/>
          <a:p>
            <a:r>
              <a:rPr lang="nl-NL" dirty="0"/>
              <a:t>Verbetertrajecten planners</a:t>
            </a:r>
            <a:endParaRPr lang="en-US" dirty="0"/>
          </a:p>
        </p:txBody>
      </p:sp>
      <p:sp>
        <p:nvSpPr>
          <p:cNvPr id="4" name="Tijdelijke aanduiding voor inhoud 3"/>
          <p:cNvSpPr>
            <a:spLocks noGrp="1"/>
          </p:cNvSpPr>
          <p:nvPr>
            <p:ph idx="1"/>
          </p:nvPr>
        </p:nvSpPr>
        <p:spPr/>
        <p:txBody>
          <a:bodyPr/>
          <a:lstStyle/>
          <a:p>
            <a:pPr lvl="0"/>
            <a:r>
              <a:rPr lang="nl-NL" sz="2000" dirty="0"/>
              <a:t>Verhogen forecast-nauwkeurigheid</a:t>
            </a:r>
            <a:endParaRPr lang="en-US" sz="2000" dirty="0"/>
          </a:p>
          <a:p>
            <a:pPr lvl="0"/>
            <a:r>
              <a:rPr lang="nl-NL" sz="2000" dirty="0"/>
              <a:t>Definiëren </a:t>
            </a:r>
            <a:r>
              <a:rPr lang="nl-NL" sz="2000" dirty="0" err="1"/>
              <a:t>KPI’s</a:t>
            </a:r>
            <a:r>
              <a:rPr lang="nl-NL" sz="2000" dirty="0"/>
              <a:t> en ontwikkelen dashboard </a:t>
            </a:r>
            <a:endParaRPr lang="en-US" sz="2000" dirty="0"/>
          </a:p>
          <a:p>
            <a:pPr lvl="0"/>
            <a:r>
              <a:rPr lang="nl-NL" sz="2000" dirty="0"/>
              <a:t>Verbeteren kwaliteit masterdata</a:t>
            </a:r>
            <a:endParaRPr lang="en-US" sz="2000" dirty="0"/>
          </a:p>
          <a:p>
            <a:pPr lvl="0"/>
            <a:r>
              <a:rPr lang="nl-NL" sz="2000" dirty="0"/>
              <a:t>Verbeteren ERP</a:t>
            </a:r>
            <a:endParaRPr lang="en-US" sz="2000" dirty="0"/>
          </a:p>
          <a:p>
            <a:pPr lvl="0"/>
            <a:r>
              <a:rPr lang="nl-NL" sz="2000" dirty="0"/>
              <a:t>Automatiseren planningsprocessen</a:t>
            </a:r>
            <a:endParaRPr lang="en-US" sz="2000" dirty="0"/>
          </a:p>
          <a:p>
            <a:pPr lvl="0"/>
            <a:r>
              <a:rPr lang="nl-NL" sz="2000" dirty="0" err="1"/>
              <a:t>Collaborative</a:t>
            </a:r>
            <a:r>
              <a:rPr lang="nl-NL" sz="2000" dirty="0"/>
              <a:t> </a:t>
            </a:r>
            <a:r>
              <a:rPr lang="nl-NL" sz="2000" dirty="0" err="1"/>
              <a:t>forecasting</a:t>
            </a:r>
            <a:endParaRPr lang="en-US" sz="2000" dirty="0"/>
          </a:p>
          <a:p>
            <a:pPr lvl="0"/>
            <a:r>
              <a:rPr lang="nl-NL" sz="2000" dirty="0"/>
              <a:t>Verhogen verkoop (samen met Sales)</a:t>
            </a:r>
            <a:endParaRPr lang="en-US" sz="2000" dirty="0"/>
          </a:p>
          <a:p>
            <a:pPr lvl="0"/>
            <a:r>
              <a:rPr lang="nl-NL" sz="2000" dirty="0"/>
              <a:t>Optimalisatie machinebezetting</a:t>
            </a:r>
            <a:endParaRPr lang="en-US" sz="2000" dirty="0"/>
          </a:p>
        </p:txBody>
      </p:sp>
      <p:sp>
        <p:nvSpPr>
          <p:cNvPr id="6" name="Tijdelijke aanduiding voor tekst 5"/>
          <p:cNvSpPr>
            <a:spLocks noGrp="1"/>
          </p:cNvSpPr>
          <p:nvPr>
            <p:ph type="body" sz="quarter" idx="13"/>
          </p:nvPr>
        </p:nvSpPr>
        <p:spPr/>
        <p:txBody>
          <a:bodyPr/>
          <a:lstStyle/>
          <a:p>
            <a:r>
              <a:rPr lang="nl-NL" dirty="0"/>
              <a:t>Transport</a:t>
            </a:r>
            <a:endParaRPr lang="en-US" dirty="0"/>
          </a:p>
        </p:txBody>
      </p:sp>
      <p:sp>
        <p:nvSpPr>
          <p:cNvPr id="7" name="Tijdelijke aanduiding voor inhoud 6"/>
          <p:cNvSpPr>
            <a:spLocks noGrp="1"/>
          </p:cNvSpPr>
          <p:nvPr>
            <p:ph idx="14"/>
          </p:nvPr>
        </p:nvSpPr>
        <p:spPr/>
        <p:txBody>
          <a:bodyPr/>
          <a:lstStyle/>
          <a:p>
            <a:pPr lvl="0"/>
            <a:r>
              <a:rPr lang="nl-NL" sz="2000" dirty="0"/>
              <a:t>Processen verbeteren en collega’s instrueren</a:t>
            </a:r>
            <a:endParaRPr lang="en-US" sz="2000" dirty="0"/>
          </a:p>
          <a:p>
            <a:pPr lvl="0"/>
            <a:r>
              <a:rPr lang="nl-NL" sz="2000" dirty="0"/>
              <a:t>ICT-aanpassingen (in TMS, douane-documentatie, data-invoer)</a:t>
            </a:r>
            <a:endParaRPr lang="en-US" sz="2000" dirty="0"/>
          </a:p>
          <a:p>
            <a:pPr lvl="0"/>
            <a:r>
              <a:rPr lang="nl-NL" sz="2000" dirty="0"/>
              <a:t>Ontwikkeling tool voor optimalisatie en scenario-berekeningen</a:t>
            </a:r>
            <a:endParaRPr lang="en-US" sz="2000" dirty="0"/>
          </a:p>
          <a:p>
            <a:pPr lvl="0"/>
            <a:r>
              <a:rPr lang="nl-NL" sz="2000" dirty="0"/>
              <a:t>Onderzoek tablet voor chauffeurs</a:t>
            </a:r>
            <a:endParaRPr lang="en-US" sz="2000" dirty="0"/>
          </a:p>
          <a:p>
            <a:pPr lvl="0"/>
            <a:r>
              <a:rPr lang="nl-NL" sz="2000" dirty="0"/>
              <a:t>Beter gebruik TMS door de planners</a:t>
            </a:r>
            <a:endParaRPr lang="en-US" sz="2000" dirty="0"/>
          </a:p>
          <a:p>
            <a:pPr lvl="0"/>
            <a:r>
              <a:rPr lang="nl-NL" sz="2000" dirty="0"/>
              <a:t>Verbeteren kwaliteit brongegevens</a:t>
            </a:r>
            <a:endParaRPr lang="en-US" sz="2000" dirty="0"/>
          </a:p>
          <a:p>
            <a:pPr lvl="0"/>
            <a:r>
              <a:rPr lang="nl-NL" sz="2000" dirty="0"/>
              <a:t>Optimaliseren ritten</a:t>
            </a:r>
            <a:endParaRPr lang="nl-NL" dirty="0"/>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9959"/>
            <a:ext cx="1360714" cy="1360714"/>
          </a:xfrm>
          <a:prstGeom prst="rect">
            <a:avLst/>
          </a:prstGeom>
        </p:spPr>
      </p:pic>
      <p:pic>
        <p:nvPicPr>
          <p:cNvPr id="9" name="Afbeelding 8"/>
          <p:cNvPicPr>
            <a:picLocks noChangeAspect="1"/>
          </p:cNvPicPr>
          <p:nvPr/>
        </p:nvPicPr>
        <p:blipFill>
          <a:blip r:embed="rId3"/>
          <a:stretch>
            <a:fillRect/>
          </a:stretch>
        </p:blipFill>
        <p:spPr>
          <a:xfrm>
            <a:off x="9959254" y="5367451"/>
            <a:ext cx="2078646" cy="710973"/>
          </a:xfrm>
          <a:prstGeom prst="rect">
            <a:avLst/>
          </a:prstGeom>
        </p:spPr>
      </p:pic>
    </p:spTree>
    <p:extLst>
      <p:ext uri="{BB962C8B-B14F-4D97-AF65-F5344CB8AC3E}">
        <p14:creationId xmlns:p14="http://schemas.microsoft.com/office/powerpoint/2010/main" val="172761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sz="3200" dirty="0"/>
              <a:t>Belangrijkste vaardigheden Planner</a:t>
            </a:r>
            <a:endParaRPr lang="en-US" sz="3200"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3401642725"/>
              </p:ext>
            </p:extLst>
          </p:nvPr>
        </p:nvGraphicFramePr>
        <p:xfrm>
          <a:off x="1143000" y="1414463"/>
          <a:ext cx="8586788" cy="4830762"/>
        </p:xfrm>
        <a:graphic>
          <a:graphicData uri="http://schemas.openxmlformats.org/drawingml/2006/chart">
            <c:chart xmlns:c="http://schemas.openxmlformats.org/drawingml/2006/chart" xmlns:r="http://schemas.openxmlformats.org/officeDocument/2006/relationships" r:id="rId2"/>
          </a:graphicData>
        </a:graphic>
      </p:graphicFrame>
      <p:sp>
        <p:nvSpPr>
          <p:cNvPr id="4" name="Ovaal 3"/>
          <p:cNvSpPr/>
          <p:nvPr/>
        </p:nvSpPr>
        <p:spPr>
          <a:xfrm>
            <a:off x="1426029" y="1796143"/>
            <a:ext cx="2503715" cy="26125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al 4"/>
          <p:cNvSpPr/>
          <p:nvPr/>
        </p:nvSpPr>
        <p:spPr>
          <a:xfrm>
            <a:off x="8893629" y="1796143"/>
            <a:ext cx="3298371" cy="131717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0B050"/>
                </a:solidFill>
              </a:rPr>
              <a:t>Probleem-oplossend vermogen belangrijk! Wat verstaan we daaronder? </a:t>
            </a:r>
            <a:endParaRPr lang="en-US" dirty="0">
              <a:solidFill>
                <a:srgbClr val="00B050"/>
              </a:solidFill>
            </a:endParaRPr>
          </a:p>
        </p:txBody>
      </p:sp>
    </p:spTree>
    <p:extLst>
      <p:ext uri="{BB962C8B-B14F-4D97-AF65-F5344CB8AC3E}">
        <p14:creationId xmlns:p14="http://schemas.microsoft.com/office/powerpoint/2010/main" val="3312298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sz="3200" dirty="0"/>
              <a:t>Belangrijkste vaardigheden Logistiek planner</a:t>
            </a:r>
            <a:endParaRPr lang="en-US" sz="3200"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3793791941"/>
              </p:ext>
            </p:extLst>
          </p:nvPr>
        </p:nvGraphicFramePr>
        <p:xfrm>
          <a:off x="1143000" y="1414463"/>
          <a:ext cx="8586788" cy="4830762"/>
        </p:xfrm>
        <a:graphic>
          <a:graphicData uri="http://schemas.openxmlformats.org/drawingml/2006/chart">
            <c:chart xmlns:c="http://schemas.openxmlformats.org/drawingml/2006/chart" xmlns:r="http://schemas.openxmlformats.org/officeDocument/2006/relationships" r:id="rId2"/>
          </a:graphicData>
        </a:graphic>
      </p:graphicFrame>
      <p:sp>
        <p:nvSpPr>
          <p:cNvPr id="3" name="AutoShape 2" descr="Afbeeldingsresultaat voor PRODUCTIE ICOON"/>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Ovaal 5"/>
          <p:cNvSpPr/>
          <p:nvPr/>
        </p:nvSpPr>
        <p:spPr>
          <a:xfrm>
            <a:off x="1012372" y="3445328"/>
            <a:ext cx="2808514" cy="2503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al 7"/>
          <p:cNvSpPr/>
          <p:nvPr/>
        </p:nvSpPr>
        <p:spPr>
          <a:xfrm>
            <a:off x="8022771" y="3265714"/>
            <a:ext cx="2588761" cy="16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Mondelinge uitdrukking lijkt minder belangrijk dan bij transportplanner</a:t>
            </a:r>
            <a:endParaRPr lang="en-US" dirty="0">
              <a:solidFill>
                <a:srgbClr val="FF0000"/>
              </a:solidFill>
            </a:endParaRPr>
          </a:p>
        </p:txBody>
      </p:sp>
      <p:sp>
        <p:nvSpPr>
          <p:cNvPr id="10" name="Ovaal 9"/>
          <p:cNvSpPr/>
          <p:nvPr/>
        </p:nvSpPr>
        <p:spPr>
          <a:xfrm>
            <a:off x="2024744" y="2351321"/>
            <a:ext cx="1719943"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al 10"/>
          <p:cNvSpPr/>
          <p:nvPr/>
        </p:nvSpPr>
        <p:spPr>
          <a:xfrm>
            <a:off x="1785258" y="3848092"/>
            <a:ext cx="1894115" cy="25037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Ovaal 11"/>
          <p:cNvSpPr/>
          <p:nvPr/>
        </p:nvSpPr>
        <p:spPr>
          <a:xfrm>
            <a:off x="9860416" y="1515496"/>
            <a:ext cx="2144487" cy="110796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0B050"/>
                </a:solidFill>
              </a:rPr>
              <a:t>Sociale vaardigheden belangrijk</a:t>
            </a:r>
            <a:endParaRPr lang="en-US" dirty="0">
              <a:solidFill>
                <a:srgbClr val="00B050"/>
              </a:solidFill>
            </a:endParaRPr>
          </a:p>
        </p:txBody>
      </p:sp>
      <p:sp>
        <p:nvSpPr>
          <p:cNvPr id="13" name="Ovaal 12"/>
          <p:cNvSpPr/>
          <p:nvPr/>
        </p:nvSpPr>
        <p:spPr>
          <a:xfrm>
            <a:off x="10048876" y="2623464"/>
            <a:ext cx="2347914" cy="1330424"/>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lumMod val="65000"/>
                    <a:lumOff val="35000"/>
                  </a:schemeClr>
                </a:solidFill>
              </a:rPr>
              <a:t>Commerciële vaardigheden minder belangrijk</a:t>
            </a:r>
            <a:endParaRPr lang="en-US" dirty="0">
              <a:solidFill>
                <a:schemeClr val="tx1">
                  <a:lumMod val="65000"/>
                  <a:lumOff val="35000"/>
                </a:schemeClr>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992" y="4290856"/>
            <a:ext cx="2539682" cy="2539682"/>
          </a:xfrm>
          <a:prstGeom prst="rect">
            <a:avLst/>
          </a:prstGeom>
        </p:spPr>
      </p:pic>
    </p:spTree>
    <p:extLst>
      <p:ext uri="{BB962C8B-B14F-4D97-AF65-F5344CB8AC3E}">
        <p14:creationId xmlns:p14="http://schemas.microsoft.com/office/powerpoint/2010/main" val="952626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sz="3200" dirty="0"/>
              <a:t>Belangrijkste vaardigheden Transportplanner</a:t>
            </a:r>
            <a:endParaRPr lang="en-US" sz="3200"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2993926172"/>
              </p:ext>
            </p:extLst>
          </p:nvPr>
        </p:nvGraphicFramePr>
        <p:xfrm>
          <a:off x="1143000" y="1414463"/>
          <a:ext cx="8586788" cy="4830762"/>
        </p:xfrm>
        <a:graphic>
          <a:graphicData uri="http://schemas.openxmlformats.org/drawingml/2006/chart">
            <c:chart xmlns:c="http://schemas.openxmlformats.org/drawingml/2006/chart" xmlns:r="http://schemas.openxmlformats.org/officeDocument/2006/relationships" r:id="rId2"/>
          </a:graphicData>
        </a:graphic>
      </p:graphicFrame>
      <p:pic>
        <p:nvPicPr>
          <p:cNvPr id="8" name="Afbeelding 7"/>
          <p:cNvPicPr>
            <a:picLocks noChangeAspect="1"/>
          </p:cNvPicPr>
          <p:nvPr/>
        </p:nvPicPr>
        <p:blipFill>
          <a:blip r:embed="rId3"/>
          <a:stretch>
            <a:fillRect/>
          </a:stretch>
        </p:blipFill>
        <p:spPr>
          <a:xfrm>
            <a:off x="9917411" y="4873398"/>
            <a:ext cx="2078646" cy="710973"/>
          </a:xfrm>
          <a:prstGeom prst="rect">
            <a:avLst/>
          </a:prstGeom>
        </p:spPr>
      </p:pic>
      <p:sp>
        <p:nvSpPr>
          <p:cNvPr id="3" name="Ovaal 2"/>
          <p:cNvSpPr/>
          <p:nvPr/>
        </p:nvSpPr>
        <p:spPr>
          <a:xfrm>
            <a:off x="2100943" y="3592286"/>
            <a:ext cx="1524000" cy="2503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al 3"/>
          <p:cNvSpPr/>
          <p:nvPr/>
        </p:nvSpPr>
        <p:spPr>
          <a:xfrm>
            <a:off x="9917411" y="2525485"/>
            <a:ext cx="2416628" cy="15566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Sociale vaardigheden lijken minder belangrijk voor deze planner</a:t>
            </a:r>
            <a:endParaRPr lang="en-US" dirty="0">
              <a:solidFill>
                <a:srgbClr val="FF0000"/>
              </a:solidFill>
            </a:endParaRPr>
          </a:p>
        </p:txBody>
      </p:sp>
      <p:sp>
        <p:nvSpPr>
          <p:cNvPr id="5" name="Ovaal 4"/>
          <p:cNvSpPr/>
          <p:nvPr/>
        </p:nvSpPr>
        <p:spPr>
          <a:xfrm>
            <a:off x="1143265" y="2547257"/>
            <a:ext cx="2666735"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al 8"/>
          <p:cNvSpPr/>
          <p:nvPr/>
        </p:nvSpPr>
        <p:spPr>
          <a:xfrm>
            <a:off x="1730828" y="2813955"/>
            <a:ext cx="1894115" cy="250372"/>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Ovaal 9"/>
          <p:cNvSpPr/>
          <p:nvPr/>
        </p:nvSpPr>
        <p:spPr>
          <a:xfrm>
            <a:off x="7941390" y="3422876"/>
            <a:ext cx="2535846" cy="1556657"/>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lumMod val="65000"/>
                    <a:lumOff val="35000"/>
                  </a:schemeClr>
                </a:solidFill>
              </a:rPr>
              <a:t>Commerciële vaardigheden voor transportplanner belangrijk</a:t>
            </a:r>
            <a:endParaRPr lang="en-US" dirty="0">
              <a:solidFill>
                <a:schemeClr val="tx1">
                  <a:lumMod val="65000"/>
                  <a:lumOff val="35000"/>
                </a:schemeClr>
              </a:solidFill>
            </a:endParaRPr>
          </a:p>
        </p:txBody>
      </p:sp>
      <p:sp>
        <p:nvSpPr>
          <p:cNvPr id="11" name="Ovaal 10"/>
          <p:cNvSpPr/>
          <p:nvPr/>
        </p:nvSpPr>
        <p:spPr>
          <a:xfrm>
            <a:off x="9209313" y="1295400"/>
            <a:ext cx="2394857" cy="141514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0B050"/>
                </a:solidFill>
              </a:rPr>
              <a:t>Mondelinge uitdrukking belangrijk</a:t>
            </a:r>
            <a:endParaRPr lang="en-US" dirty="0">
              <a:solidFill>
                <a:srgbClr val="00B050"/>
              </a:solidFill>
            </a:endParaRPr>
          </a:p>
        </p:txBody>
      </p:sp>
    </p:spTree>
    <p:extLst>
      <p:ext uri="{BB962C8B-B14F-4D97-AF65-F5344CB8AC3E}">
        <p14:creationId xmlns:p14="http://schemas.microsoft.com/office/powerpoint/2010/main" val="1474860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Benodigde digitale vaardigheden</a:t>
            </a:r>
            <a:endParaRPr lang="en-US" dirty="0"/>
          </a:p>
        </p:txBody>
      </p:sp>
      <p:sp>
        <p:nvSpPr>
          <p:cNvPr id="3" name="Tijdelijke aanduiding voor inhoud 2"/>
          <p:cNvSpPr>
            <a:spLocks noGrp="1"/>
          </p:cNvSpPr>
          <p:nvPr>
            <p:ph idx="1"/>
          </p:nvPr>
        </p:nvSpPr>
        <p:spPr/>
        <p:txBody>
          <a:bodyPr/>
          <a:lstStyle/>
          <a:p>
            <a:endParaRPr lang="en-US" dirty="0"/>
          </a:p>
        </p:txBody>
      </p:sp>
      <p:pic>
        <p:nvPicPr>
          <p:cNvPr id="6" name="Afbeelding 5"/>
          <p:cNvPicPr>
            <a:picLocks noChangeAspect="1"/>
          </p:cNvPicPr>
          <p:nvPr/>
        </p:nvPicPr>
        <p:blipFill>
          <a:blip r:embed="rId3"/>
          <a:stretch>
            <a:fillRect/>
          </a:stretch>
        </p:blipFill>
        <p:spPr>
          <a:xfrm>
            <a:off x="1143265" y="1499506"/>
            <a:ext cx="8572235" cy="4466586"/>
          </a:xfrm>
          <a:prstGeom prst="rect">
            <a:avLst/>
          </a:prstGeom>
        </p:spPr>
      </p:pic>
    </p:spTree>
    <p:extLst>
      <p:ext uri="{BB962C8B-B14F-4D97-AF65-F5344CB8AC3E}">
        <p14:creationId xmlns:p14="http://schemas.microsoft.com/office/powerpoint/2010/main" val="357894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Kennisgebieden (ELA)</a:t>
            </a:r>
            <a:endParaRPr lang="en-US"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2974316642"/>
              </p:ext>
            </p:extLst>
          </p:nvPr>
        </p:nvGraphicFramePr>
        <p:xfrm>
          <a:off x="1143000" y="1414463"/>
          <a:ext cx="8586788" cy="4830762"/>
        </p:xfrm>
        <a:graphic>
          <a:graphicData uri="http://schemas.openxmlformats.org/drawingml/2006/chart">
            <c:chart xmlns:c="http://schemas.openxmlformats.org/drawingml/2006/chart" xmlns:r="http://schemas.openxmlformats.org/officeDocument/2006/relationships" r:id="rId2"/>
          </a:graphicData>
        </a:graphic>
      </p:graphicFrame>
      <p:sp>
        <p:nvSpPr>
          <p:cNvPr id="8" name="Tekstvak 7"/>
          <p:cNvSpPr txBox="1"/>
          <p:nvPr/>
        </p:nvSpPr>
        <p:spPr>
          <a:xfrm>
            <a:off x="9982200" y="3450771"/>
            <a:ext cx="4800600" cy="369332"/>
          </a:xfrm>
          <a:prstGeom prst="rect">
            <a:avLst/>
          </a:prstGeom>
          <a:noFill/>
        </p:spPr>
        <p:txBody>
          <a:bodyPr wrap="square" rtlCol="0">
            <a:spAutoFit/>
          </a:bodyPr>
          <a:lstStyle/>
          <a:p>
            <a:pPr algn="ctr"/>
            <a:r>
              <a:rPr lang="nl-NL" dirty="0">
                <a:solidFill>
                  <a:schemeClr val="bg1"/>
                </a:solidFill>
              </a:rPr>
              <a:t>Er is weinig overlap in kennisgebieden</a:t>
            </a:r>
            <a:endParaRPr lang="en-US" dirty="0">
              <a:solidFill>
                <a:schemeClr val="bg1"/>
              </a:solidFill>
            </a:endParaRPr>
          </a:p>
        </p:txBody>
      </p:sp>
      <p:sp>
        <p:nvSpPr>
          <p:cNvPr id="5" name="Ovaal 4"/>
          <p:cNvSpPr/>
          <p:nvPr/>
        </p:nvSpPr>
        <p:spPr>
          <a:xfrm>
            <a:off x="8011886" y="1359309"/>
            <a:ext cx="4180114" cy="23418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Transportplanners </a:t>
            </a:r>
            <a:r>
              <a:rPr lang="nl-NL" b="1" dirty="0">
                <a:solidFill>
                  <a:srgbClr val="FF0000"/>
                </a:solidFill>
              </a:rPr>
              <a:t>werkzaam bij verladers</a:t>
            </a:r>
            <a:r>
              <a:rPr lang="nl-NL" dirty="0">
                <a:solidFill>
                  <a:srgbClr val="FF0000"/>
                </a:solidFill>
              </a:rPr>
              <a:t> hebben ook kennis nodig van voorraadbeheer, distributie, productieplaning. </a:t>
            </a:r>
            <a:endParaRPr lang="en-US" dirty="0">
              <a:solidFill>
                <a:srgbClr val="FF0000"/>
              </a:solidFill>
            </a:endParaRPr>
          </a:p>
        </p:txBody>
      </p:sp>
    </p:spTree>
    <p:extLst>
      <p:ext uri="{BB962C8B-B14F-4D97-AF65-F5344CB8AC3E}">
        <p14:creationId xmlns:p14="http://schemas.microsoft.com/office/powerpoint/2010/main" val="91715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ELA-kennisgebieden voor logistieke planners</a:t>
            </a:r>
            <a:endParaRPr lang="en-US"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627154695"/>
              </p:ext>
            </p:extLst>
          </p:nvPr>
        </p:nvGraphicFramePr>
        <p:xfrm>
          <a:off x="1143000" y="1414463"/>
          <a:ext cx="8586788" cy="4830762"/>
        </p:xfrm>
        <a:graphic>
          <a:graphicData uri="http://schemas.openxmlformats.org/drawingml/2006/chart">
            <c:chart xmlns:c="http://schemas.openxmlformats.org/drawingml/2006/chart" xmlns:r="http://schemas.openxmlformats.org/officeDocument/2006/relationships" r:id="rId3"/>
          </a:graphicData>
        </a:graphic>
      </p:graphicFrame>
      <p:sp>
        <p:nvSpPr>
          <p:cNvPr id="5" name="Tijdelijke aanduiding voor tekst 1"/>
          <p:cNvSpPr txBox="1">
            <a:spLocks/>
          </p:cNvSpPr>
          <p:nvPr/>
        </p:nvSpPr>
        <p:spPr>
          <a:xfrm>
            <a:off x="7217225" y="4873512"/>
            <a:ext cx="7182873" cy="515941"/>
          </a:xfrm>
          <a:prstGeom prst="rect">
            <a:avLst/>
          </a:prstGeom>
        </p:spPr>
        <p:txBody>
          <a:bodyPr wrap="none" anchor="ctr" anchorCtr="0">
            <a:noAutofit/>
          </a:bodyPr>
          <a:lstStyle>
            <a:lvl1pPr marL="0" indent="0" algn="l" defTabSz="914400" rtl="0" eaLnBrk="1" latinLnBrk="0" hangingPunct="1">
              <a:lnSpc>
                <a:spcPct val="100000"/>
              </a:lnSpc>
              <a:spcBef>
                <a:spcPts val="0"/>
              </a:spcBef>
              <a:buFont typeface="Arial"/>
              <a:buNone/>
              <a:defRPr sz="3800" b="1" kern="1200" baseline="0">
                <a:solidFill>
                  <a:srgbClr val="22507C"/>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sz="1800" b="0" dirty="0"/>
              <a:t>Kennisgebieden die tenminste 3 maal zijn genoemd.</a:t>
            </a:r>
            <a:endParaRPr lang="en-US" sz="1800" b="0" dirty="0"/>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9617" y="2481943"/>
            <a:ext cx="1535797" cy="1535797"/>
          </a:xfrm>
          <a:prstGeom prst="rect">
            <a:avLst/>
          </a:prstGeom>
        </p:spPr>
      </p:pic>
    </p:spTree>
    <p:extLst>
      <p:ext uri="{BB962C8B-B14F-4D97-AF65-F5344CB8AC3E}">
        <p14:creationId xmlns:p14="http://schemas.microsoft.com/office/powerpoint/2010/main" val="3769782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pPr algn="ctr"/>
            <a:r>
              <a:rPr lang="nl-NL" dirty="0"/>
              <a:t>Programma</a:t>
            </a:r>
          </a:p>
        </p:txBody>
      </p:sp>
      <p:sp>
        <p:nvSpPr>
          <p:cNvPr id="3" name="Tijdelijke aanduiding voor inhoud 2"/>
          <p:cNvSpPr>
            <a:spLocks noGrp="1"/>
          </p:cNvSpPr>
          <p:nvPr>
            <p:ph idx="1"/>
          </p:nvPr>
        </p:nvSpPr>
        <p:spPr>
          <a:xfrm>
            <a:off x="1143264" y="1575029"/>
            <a:ext cx="9600935" cy="4436304"/>
          </a:xfrm>
        </p:spPr>
        <p:txBody>
          <a:bodyPr/>
          <a:lstStyle/>
          <a:p>
            <a:pPr lvl="0">
              <a:lnSpc>
                <a:spcPct val="100000"/>
              </a:lnSpc>
            </a:pPr>
            <a:r>
              <a:rPr lang="nl-NL" sz="2200" dirty="0"/>
              <a:t>15:30 Ontvangst door KennisDC logistiek Amsterdam – gastheer Bas Overbeek</a:t>
            </a:r>
          </a:p>
          <a:p>
            <a:pPr lvl="0">
              <a:lnSpc>
                <a:spcPct val="100000"/>
              </a:lnSpc>
            </a:pPr>
            <a:r>
              <a:rPr lang="nl-NL" sz="2200" dirty="0"/>
              <a:t>15:45 Inleiding door dagvoorzitter Walther Ploos van Amstel</a:t>
            </a:r>
          </a:p>
          <a:p>
            <a:pPr lvl="0">
              <a:lnSpc>
                <a:spcPct val="100000"/>
              </a:lnSpc>
            </a:pPr>
            <a:r>
              <a:rPr lang="nl-NL" sz="2200" dirty="0"/>
              <a:t>16:15 Presentatie wensprofiel:</a:t>
            </a:r>
          </a:p>
          <a:p>
            <a:pPr lvl="1">
              <a:lnSpc>
                <a:spcPct val="100000"/>
              </a:lnSpc>
            </a:pPr>
            <a:r>
              <a:rPr lang="nl-NL" sz="2200" dirty="0"/>
              <a:t>Resultaten kwantitatieve analyse arbeidsmarkt door Ruud Olijve, YACHT</a:t>
            </a:r>
          </a:p>
          <a:p>
            <a:pPr lvl="1">
              <a:lnSpc>
                <a:spcPct val="100000"/>
              </a:lnSpc>
            </a:pPr>
            <a:r>
              <a:rPr lang="nl-NL" sz="2200" dirty="0"/>
              <a:t>Resultaten interviews, Brigitte Faber   </a:t>
            </a:r>
          </a:p>
          <a:p>
            <a:pPr lvl="0">
              <a:lnSpc>
                <a:spcPct val="100000"/>
              </a:lnSpc>
            </a:pPr>
            <a:r>
              <a:rPr lang="nl-NL" sz="2200" dirty="0"/>
              <a:t>17:00 Toetsen en aanscherpen wensprofiel in kleinere groepen, onder leiding van een gespreksleider</a:t>
            </a:r>
          </a:p>
          <a:p>
            <a:pPr lvl="0">
              <a:lnSpc>
                <a:spcPct val="100000"/>
              </a:lnSpc>
            </a:pPr>
            <a:r>
              <a:rPr lang="nl-NL" sz="2200" dirty="0"/>
              <a:t>17:45 Plenaire afronding op basis van resultaten discussie werkgroepen-door Walther Ploos van Amstel</a:t>
            </a:r>
          </a:p>
          <a:p>
            <a:pPr lvl="0">
              <a:lnSpc>
                <a:spcPct val="100000"/>
              </a:lnSpc>
            </a:pPr>
            <a:r>
              <a:rPr lang="en-US" sz="2200" dirty="0"/>
              <a:t>18:15 Netwerkborrel</a:t>
            </a:r>
            <a:endParaRPr lang="nl-NL" sz="2200" dirty="0">
              <a:effectLst/>
            </a:endParaRPr>
          </a:p>
        </p:txBody>
      </p:sp>
    </p:spTree>
    <p:extLst>
      <p:ext uri="{BB962C8B-B14F-4D97-AF65-F5344CB8AC3E}">
        <p14:creationId xmlns:p14="http://schemas.microsoft.com/office/powerpoint/2010/main" val="2482724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ELA-kennisgebieden voor transportplanners</a:t>
            </a:r>
            <a:endParaRPr lang="en-US"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1329137146"/>
              </p:ext>
            </p:extLst>
          </p:nvPr>
        </p:nvGraphicFramePr>
        <p:xfrm>
          <a:off x="1143341" y="1338263"/>
          <a:ext cx="8586788" cy="4830762"/>
        </p:xfrm>
        <a:graphic>
          <a:graphicData uri="http://schemas.openxmlformats.org/drawingml/2006/chart">
            <c:chart xmlns:c="http://schemas.openxmlformats.org/drawingml/2006/chart" xmlns:r="http://schemas.openxmlformats.org/officeDocument/2006/relationships" r:id="rId2"/>
          </a:graphicData>
        </a:graphic>
      </p:graphicFrame>
      <p:sp>
        <p:nvSpPr>
          <p:cNvPr id="5" name="Tijdelijke aanduiding voor tekst 1"/>
          <p:cNvSpPr txBox="1">
            <a:spLocks/>
          </p:cNvSpPr>
          <p:nvPr/>
        </p:nvSpPr>
        <p:spPr>
          <a:xfrm>
            <a:off x="7315199" y="4873512"/>
            <a:ext cx="7182873" cy="515941"/>
          </a:xfrm>
          <a:prstGeom prst="rect">
            <a:avLst/>
          </a:prstGeom>
        </p:spPr>
        <p:txBody>
          <a:bodyPr wrap="none" anchor="ctr" anchorCtr="0">
            <a:noAutofit/>
          </a:bodyPr>
          <a:lstStyle>
            <a:lvl1pPr marL="0" indent="0" algn="l" defTabSz="914400" rtl="0" eaLnBrk="1" latinLnBrk="0" hangingPunct="1">
              <a:lnSpc>
                <a:spcPct val="100000"/>
              </a:lnSpc>
              <a:spcBef>
                <a:spcPts val="0"/>
              </a:spcBef>
              <a:buFont typeface="Arial"/>
              <a:buNone/>
              <a:defRPr sz="3800" b="1" kern="1200" baseline="0">
                <a:solidFill>
                  <a:srgbClr val="22507C"/>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sz="1800" b="0" dirty="0"/>
              <a:t>Kennisgebieden die tenminste 3 maal zijn genoemd.</a:t>
            </a:r>
            <a:endParaRPr lang="en-US" sz="1800" b="0" dirty="0"/>
          </a:p>
        </p:txBody>
      </p:sp>
      <p:pic>
        <p:nvPicPr>
          <p:cNvPr id="6" name="Afbeelding 5"/>
          <p:cNvPicPr>
            <a:picLocks noChangeAspect="1"/>
          </p:cNvPicPr>
          <p:nvPr/>
        </p:nvPicPr>
        <p:blipFill>
          <a:blip r:embed="rId3"/>
          <a:stretch>
            <a:fillRect/>
          </a:stretch>
        </p:blipFill>
        <p:spPr>
          <a:xfrm>
            <a:off x="10035454" y="4148251"/>
            <a:ext cx="2078646" cy="710973"/>
          </a:xfrm>
          <a:prstGeom prst="rect">
            <a:avLst/>
          </a:prstGeom>
        </p:spPr>
      </p:pic>
    </p:spTree>
    <p:extLst>
      <p:ext uri="{BB962C8B-B14F-4D97-AF65-F5344CB8AC3E}">
        <p14:creationId xmlns:p14="http://schemas.microsoft.com/office/powerpoint/2010/main" val="700171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Vergelijking ELA-kennisgebieden voor planners</a:t>
            </a:r>
            <a:endParaRPr lang="en-US"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3897273213"/>
              </p:ext>
            </p:extLst>
          </p:nvPr>
        </p:nvGraphicFramePr>
        <p:xfrm>
          <a:off x="1143000" y="1414463"/>
          <a:ext cx="8586788" cy="4830762"/>
        </p:xfrm>
        <a:graphic>
          <a:graphicData uri="http://schemas.openxmlformats.org/drawingml/2006/chart">
            <c:chart xmlns:c="http://schemas.openxmlformats.org/drawingml/2006/chart" xmlns:r="http://schemas.openxmlformats.org/officeDocument/2006/relationships" r:id="rId2"/>
          </a:graphicData>
        </a:graphic>
      </p:graphicFrame>
      <p:sp>
        <p:nvSpPr>
          <p:cNvPr id="5" name="Tijdelijke aanduiding voor tekst 1"/>
          <p:cNvSpPr txBox="1">
            <a:spLocks/>
          </p:cNvSpPr>
          <p:nvPr/>
        </p:nvSpPr>
        <p:spPr>
          <a:xfrm>
            <a:off x="7315199" y="4699336"/>
            <a:ext cx="7182873" cy="515941"/>
          </a:xfrm>
          <a:prstGeom prst="rect">
            <a:avLst/>
          </a:prstGeom>
        </p:spPr>
        <p:txBody>
          <a:bodyPr wrap="none" anchor="ctr" anchorCtr="0">
            <a:noAutofit/>
          </a:bodyPr>
          <a:lstStyle>
            <a:lvl1pPr marL="0" indent="0" algn="l" defTabSz="914400" rtl="0" eaLnBrk="1" latinLnBrk="0" hangingPunct="1">
              <a:lnSpc>
                <a:spcPct val="100000"/>
              </a:lnSpc>
              <a:spcBef>
                <a:spcPts val="0"/>
              </a:spcBef>
              <a:buFont typeface="Arial"/>
              <a:buNone/>
              <a:defRPr sz="3800" b="1" kern="1200" baseline="0">
                <a:solidFill>
                  <a:srgbClr val="22507C"/>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sz="1800" b="0" dirty="0"/>
              <a:t>Kennisgebieden die tenminste 3 maal zijn genoemd.</a:t>
            </a:r>
            <a:endParaRPr lang="en-US" sz="1800" b="0" dirty="0"/>
          </a:p>
        </p:txBody>
      </p:sp>
      <p:sp>
        <p:nvSpPr>
          <p:cNvPr id="6" name="Ovaal 5"/>
          <p:cNvSpPr/>
          <p:nvPr/>
        </p:nvSpPr>
        <p:spPr>
          <a:xfrm>
            <a:off x="8011886" y="1359309"/>
            <a:ext cx="4180114" cy="23418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Ook op detailniveau geringe overlap tussen de kennisgebieden </a:t>
            </a:r>
            <a:endParaRPr lang="en-US" dirty="0">
              <a:solidFill>
                <a:srgbClr val="FF0000"/>
              </a:solidFill>
            </a:endParaRPr>
          </a:p>
        </p:txBody>
      </p:sp>
    </p:spTree>
    <p:extLst>
      <p:ext uri="{BB962C8B-B14F-4D97-AF65-F5344CB8AC3E}">
        <p14:creationId xmlns:p14="http://schemas.microsoft.com/office/powerpoint/2010/main" val="1065489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Toekomst van de logistieke planner</a:t>
            </a:r>
            <a:endParaRPr lang="en-US" dirty="0"/>
          </a:p>
        </p:txBody>
      </p:sp>
      <p:pic>
        <p:nvPicPr>
          <p:cNvPr id="7" name="Afbeelding 6"/>
          <p:cNvPicPr>
            <a:picLocks noChangeAspect="1"/>
          </p:cNvPicPr>
          <p:nvPr/>
        </p:nvPicPr>
        <p:blipFill>
          <a:blip r:embed="rId3"/>
          <a:stretch>
            <a:fillRect/>
          </a:stretch>
        </p:blipFill>
        <p:spPr>
          <a:xfrm>
            <a:off x="1143266" y="1423987"/>
            <a:ext cx="8796072" cy="4588781"/>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2054"/>
            <a:ext cx="1360714" cy="1360714"/>
          </a:xfrm>
          <a:prstGeom prst="rect">
            <a:avLst/>
          </a:prstGeom>
        </p:spPr>
      </p:pic>
    </p:spTree>
    <p:extLst>
      <p:ext uri="{BB962C8B-B14F-4D97-AF65-F5344CB8AC3E}">
        <p14:creationId xmlns:p14="http://schemas.microsoft.com/office/powerpoint/2010/main" val="389116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Toekomst van de transportplanner</a:t>
            </a:r>
            <a:endParaRPr lang="en-US" dirty="0"/>
          </a:p>
        </p:txBody>
      </p:sp>
      <p:sp>
        <p:nvSpPr>
          <p:cNvPr id="3" name="Tijdelijke aanduiding voor inhoud 2"/>
          <p:cNvSpPr>
            <a:spLocks noGrp="1"/>
          </p:cNvSpPr>
          <p:nvPr>
            <p:ph idx="1"/>
          </p:nvPr>
        </p:nvSpPr>
        <p:spPr/>
        <p:txBody>
          <a:bodyPr/>
          <a:lstStyle/>
          <a:p>
            <a:endParaRPr lang="en-US"/>
          </a:p>
        </p:txBody>
      </p:sp>
      <p:pic>
        <p:nvPicPr>
          <p:cNvPr id="5" name="Afbeelding 4"/>
          <p:cNvPicPr>
            <a:picLocks noChangeAspect="1"/>
          </p:cNvPicPr>
          <p:nvPr/>
        </p:nvPicPr>
        <p:blipFill>
          <a:blip r:embed="rId2"/>
          <a:stretch>
            <a:fillRect/>
          </a:stretch>
        </p:blipFill>
        <p:spPr>
          <a:xfrm>
            <a:off x="1143265" y="1319212"/>
            <a:ext cx="8800835" cy="4825210"/>
          </a:xfrm>
          <a:prstGeom prst="rect">
            <a:avLst/>
          </a:prstGeom>
        </p:spPr>
      </p:pic>
      <p:pic>
        <p:nvPicPr>
          <p:cNvPr id="6" name="Afbeelding 5"/>
          <p:cNvPicPr>
            <a:picLocks noChangeAspect="1"/>
          </p:cNvPicPr>
          <p:nvPr/>
        </p:nvPicPr>
        <p:blipFill>
          <a:blip r:embed="rId3"/>
          <a:stretch>
            <a:fillRect/>
          </a:stretch>
        </p:blipFill>
        <p:spPr>
          <a:xfrm>
            <a:off x="10113354" y="5204165"/>
            <a:ext cx="2078646" cy="710973"/>
          </a:xfrm>
          <a:prstGeom prst="rect">
            <a:avLst/>
          </a:prstGeom>
        </p:spPr>
      </p:pic>
    </p:spTree>
    <p:extLst>
      <p:ext uri="{BB962C8B-B14F-4D97-AF65-F5344CB8AC3E}">
        <p14:creationId xmlns:p14="http://schemas.microsoft.com/office/powerpoint/2010/main" val="2265636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a:xfrm>
            <a:off x="1143265" y="175491"/>
            <a:ext cx="8586864" cy="1053187"/>
          </a:xfrm>
        </p:spPr>
        <p:txBody>
          <a:bodyPr/>
          <a:lstStyle/>
          <a:p>
            <a:r>
              <a:rPr lang="nl-NL" dirty="0"/>
              <a:t>Aansluiting onderwijs – arbeidsmarkt </a:t>
            </a:r>
          </a:p>
          <a:p>
            <a:r>
              <a:rPr lang="nl-NL" dirty="0"/>
              <a:t>voor hogere logistieke beroepen</a:t>
            </a:r>
          </a:p>
        </p:txBody>
      </p:sp>
      <p:sp>
        <p:nvSpPr>
          <p:cNvPr id="3" name="Tijdelijke aanduiding voor inhoud 2"/>
          <p:cNvSpPr>
            <a:spLocks noGrp="1"/>
          </p:cNvSpPr>
          <p:nvPr>
            <p:ph idx="1"/>
          </p:nvPr>
        </p:nvSpPr>
        <p:spPr/>
        <p:txBody>
          <a:bodyPr/>
          <a:lstStyle/>
          <a:p>
            <a:pPr marL="0" indent="0">
              <a:buNone/>
            </a:pPr>
            <a:r>
              <a:rPr lang="nl-NL" sz="1800" dirty="0"/>
              <a:t>Aansluiting onderwijs – arbeidsmarkt voor hogere logistieke beroepen (</a:t>
            </a:r>
            <a:r>
              <a:rPr lang="nl-NL" sz="1800" dirty="0" err="1"/>
              <a:t>Panteia</a:t>
            </a:r>
            <a:r>
              <a:rPr lang="nl-NL" sz="1800" dirty="0"/>
              <a:t>, 2016: 55): </a:t>
            </a:r>
          </a:p>
          <a:p>
            <a:r>
              <a:rPr lang="nl-NL" sz="1600" dirty="0"/>
              <a:t>Automatisering/mechanisering/robotisering heeft veel operationele rollen in de logistiek overgenomen. Dit leidt tot een </a:t>
            </a:r>
            <a:r>
              <a:rPr lang="nl-NL" sz="1600" b="1" dirty="0"/>
              <a:t>verschuiving</a:t>
            </a:r>
            <a:r>
              <a:rPr lang="nl-NL" sz="1600" dirty="0"/>
              <a:t> van het accent van het </a:t>
            </a:r>
            <a:r>
              <a:rPr lang="nl-NL" sz="1600" b="1" dirty="0"/>
              <a:t>operationele en tactische niveau naar het strategische niveau</a:t>
            </a:r>
            <a:r>
              <a:rPr lang="nl-NL" sz="1600" dirty="0"/>
              <a:t> (</a:t>
            </a:r>
            <a:r>
              <a:rPr lang="nl-NL" sz="1600" dirty="0" err="1"/>
              <a:t>supply</a:t>
            </a:r>
            <a:r>
              <a:rPr lang="nl-NL" sz="1600" dirty="0"/>
              <a:t> chain </a:t>
            </a:r>
            <a:r>
              <a:rPr lang="en-US" sz="1600" dirty="0"/>
              <a:t>management of </a:t>
            </a:r>
            <a:r>
              <a:rPr lang="en-US" sz="1600" dirty="0" err="1"/>
              <a:t>ketenregie</a:t>
            </a:r>
            <a:r>
              <a:rPr lang="en-US" sz="1600" dirty="0"/>
              <a:t>).</a:t>
            </a:r>
          </a:p>
          <a:p>
            <a:r>
              <a:rPr lang="nl-NL" sz="1600" dirty="0"/>
              <a:t>Logistieke functies worden steeds breder. </a:t>
            </a:r>
            <a:r>
              <a:rPr lang="nl-NL" sz="1600" dirty="0" err="1"/>
              <a:t>Logistici</a:t>
            </a:r>
            <a:r>
              <a:rPr lang="nl-NL" sz="1600" dirty="0"/>
              <a:t> moeten steeds flexibeler, allrounder en breder inzetbaar zijn. De scheiding tussen commerciële en lijnfuncties vervalt (i.e. de lijn wordt ook commercieel verantwoordelijk).</a:t>
            </a:r>
          </a:p>
          <a:p>
            <a:r>
              <a:rPr lang="nl-NL" sz="1600" dirty="0"/>
              <a:t>Om in te kunnen spelen op de snelle veranderingen binnen de logistiek moeten </a:t>
            </a:r>
            <a:r>
              <a:rPr lang="nl-NL" sz="1600" dirty="0" err="1"/>
              <a:t>logistici</a:t>
            </a:r>
            <a:r>
              <a:rPr lang="nl-NL" sz="1600" dirty="0"/>
              <a:t> over </a:t>
            </a:r>
            <a:r>
              <a:rPr lang="nl-NL" sz="1600" b="1" dirty="0"/>
              <a:t>innovatieve skills </a:t>
            </a:r>
            <a:r>
              <a:rPr lang="nl-NL" sz="1600" dirty="0"/>
              <a:t>beschikken én bereid zijn tot </a:t>
            </a:r>
            <a:r>
              <a:rPr lang="nl-NL" sz="1600" b="1" dirty="0"/>
              <a:t>een leven lang leren</a:t>
            </a:r>
            <a:r>
              <a:rPr lang="nl-NL" sz="1600" dirty="0"/>
              <a:t>.</a:t>
            </a:r>
          </a:p>
          <a:p>
            <a:r>
              <a:rPr lang="nl-NL" sz="1600" dirty="0"/>
              <a:t>Mede door de automatisering/mechanisering/robotisering neemt de behoefte aan </a:t>
            </a:r>
            <a:r>
              <a:rPr lang="nl-NL" sz="1600" b="1" dirty="0"/>
              <a:t>digital skills </a:t>
            </a:r>
            <a:r>
              <a:rPr lang="nl-NL" sz="1600" dirty="0"/>
              <a:t>in de logistiek toe. </a:t>
            </a:r>
            <a:r>
              <a:rPr lang="nl-NL" sz="1600" dirty="0" err="1"/>
              <a:t>Logistici</a:t>
            </a:r>
            <a:r>
              <a:rPr lang="nl-NL" sz="1600" dirty="0"/>
              <a:t> moeten beschikken over kennis/ vaardigheden op het gebied van ICT en (management en analyse van) </a:t>
            </a:r>
            <a:r>
              <a:rPr lang="nl-NL" sz="1600" b="1" dirty="0"/>
              <a:t>big dat</a:t>
            </a:r>
            <a:r>
              <a:rPr lang="nl-NL" sz="1600" dirty="0"/>
              <a:t>a. Naast digital skills worden ook wiskundige/econometrische skills steeds belangrijker (met name op wo-niveau)</a:t>
            </a:r>
          </a:p>
          <a:p>
            <a:r>
              <a:rPr lang="nl-NL" sz="1600" dirty="0"/>
              <a:t>De </a:t>
            </a:r>
            <a:r>
              <a:rPr lang="nl-NL" sz="1600" b="1" dirty="0"/>
              <a:t>sociale context </a:t>
            </a:r>
            <a:r>
              <a:rPr lang="nl-NL" sz="1600" dirty="0"/>
              <a:t>wordt belangrijker: klantcontacten, interne en externe samenwerking, managen van veranderingsprocessen etc. Daarmee neemt het belang van </a:t>
            </a:r>
            <a:r>
              <a:rPr lang="nl-NL" sz="1600" b="1" dirty="0"/>
              <a:t>soft skills </a:t>
            </a:r>
            <a:r>
              <a:rPr lang="nl-NL" sz="1600" dirty="0"/>
              <a:t>(i.e. competenties op sociaal vlak) toe. Deze soft skills zouden wel eens veel belangrijk kunnen worden dan de hard skills. In ieder geval dienen de </a:t>
            </a:r>
            <a:r>
              <a:rPr lang="nl-NL" sz="1600" dirty="0" err="1"/>
              <a:t>logistici</a:t>
            </a:r>
            <a:r>
              <a:rPr lang="nl-NL" sz="1600" dirty="0"/>
              <a:t> te beschikken over een zogenaamd </a:t>
            </a:r>
            <a:r>
              <a:rPr lang="nl-NL" sz="1600" b="1" dirty="0"/>
              <a:t>t-</a:t>
            </a:r>
            <a:r>
              <a:rPr lang="nl-NL" sz="1600" b="1" dirty="0" err="1"/>
              <a:t>shaped</a:t>
            </a:r>
            <a:r>
              <a:rPr lang="nl-NL" sz="1600" b="1" dirty="0"/>
              <a:t> profile</a:t>
            </a:r>
            <a:r>
              <a:rPr lang="nl-NL" sz="1600" dirty="0"/>
              <a:t>, waarin zij hard en soft skills combineren.</a:t>
            </a:r>
            <a:endParaRPr lang="en-US" sz="1600" dirty="0"/>
          </a:p>
        </p:txBody>
      </p:sp>
      <p:sp>
        <p:nvSpPr>
          <p:cNvPr id="4" name="Tekstvak 3"/>
          <p:cNvSpPr txBox="1"/>
          <p:nvPr/>
        </p:nvSpPr>
        <p:spPr>
          <a:xfrm rot="16200000">
            <a:off x="9518873" y="3727686"/>
            <a:ext cx="4431827" cy="523220"/>
          </a:xfrm>
          <a:prstGeom prst="rect">
            <a:avLst/>
          </a:prstGeom>
          <a:noFill/>
        </p:spPr>
        <p:txBody>
          <a:bodyPr wrap="square" rtlCol="0">
            <a:spAutoFit/>
          </a:bodyPr>
          <a:lstStyle/>
          <a:p>
            <a:pPr algn="ctr"/>
            <a:r>
              <a:rPr lang="nl-NL" sz="1400" dirty="0"/>
              <a:t>Bron </a:t>
            </a:r>
            <a:r>
              <a:rPr lang="nl-NL" sz="1400" dirty="0" err="1"/>
              <a:t>Panteia</a:t>
            </a:r>
            <a:r>
              <a:rPr lang="nl-NL" sz="1400" dirty="0"/>
              <a:t> (2016). Arbeidsmarkt en Onderwijs. Logistiek Kwantitatief. Hoofdonderzoek 2016</a:t>
            </a:r>
            <a:endParaRPr lang="en-US" sz="1400" dirty="0">
              <a:solidFill>
                <a:schemeClr val="bg1"/>
              </a:solidFill>
            </a:endParaRPr>
          </a:p>
        </p:txBody>
      </p:sp>
      <p:sp>
        <p:nvSpPr>
          <p:cNvPr id="5" name="Ovaal 4"/>
          <p:cNvSpPr/>
          <p:nvPr/>
        </p:nvSpPr>
        <p:spPr>
          <a:xfrm>
            <a:off x="429669" y="3994421"/>
            <a:ext cx="631711" cy="588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00B050"/>
                </a:solidFill>
              </a:rPr>
              <a:t>√</a:t>
            </a:r>
            <a:endParaRPr lang="en-US" sz="2400" b="1" dirty="0">
              <a:solidFill>
                <a:srgbClr val="00B050"/>
              </a:solidFill>
            </a:endParaRPr>
          </a:p>
        </p:txBody>
      </p:sp>
      <p:sp>
        <p:nvSpPr>
          <p:cNvPr id="6" name="Ovaal 5"/>
          <p:cNvSpPr/>
          <p:nvPr/>
        </p:nvSpPr>
        <p:spPr>
          <a:xfrm>
            <a:off x="364839" y="2612491"/>
            <a:ext cx="631711" cy="588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00B050"/>
                </a:solidFill>
              </a:rPr>
              <a:t>√</a:t>
            </a:r>
            <a:endParaRPr lang="en-US" sz="2400" b="1" dirty="0">
              <a:solidFill>
                <a:srgbClr val="00B050"/>
              </a:solidFill>
            </a:endParaRPr>
          </a:p>
        </p:txBody>
      </p:sp>
      <p:sp>
        <p:nvSpPr>
          <p:cNvPr id="7" name="Ovaal 6"/>
          <p:cNvSpPr/>
          <p:nvPr/>
        </p:nvSpPr>
        <p:spPr>
          <a:xfrm>
            <a:off x="382456" y="1773382"/>
            <a:ext cx="631711" cy="588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00B050"/>
                </a:solidFill>
              </a:rPr>
              <a:t>√</a:t>
            </a:r>
            <a:endParaRPr lang="en-US" sz="2400" b="1" dirty="0">
              <a:solidFill>
                <a:srgbClr val="00B050"/>
              </a:solidFill>
            </a:endParaRPr>
          </a:p>
        </p:txBody>
      </p:sp>
      <p:sp>
        <p:nvSpPr>
          <p:cNvPr id="9" name="Ovaal 8"/>
          <p:cNvSpPr/>
          <p:nvPr/>
        </p:nvSpPr>
        <p:spPr>
          <a:xfrm>
            <a:off x="438196" y="4766598"/>
            <a:ext cx="631711" cy="588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rgbClr val="00B050"/>
                </a:solidFill>
              </a:rPr>
              <a:t>√</a:t>
            </a:r>
            <a:endParaRPr lang="en-US" sz="2400" b="1" dirty="0">
              <a:solidFill>
                <a:srgbClr val="00B050"/>
              </a:solidFill>
            </a:endParaRPr>
          </a:p>
        </p:txBody>
      </p:sp>
      <p:sp>
        <p:nvSpPr>
          <p:cNvPr id="10" name="Ovaal 9"/>
          <p:cNvSpPr/>
          <p:nvPr/>
        </p:nvSpPr>
        <p:spPr>
          <a:xfrm>
            <a:off x="9579429" y="1773381"/>
            <a:ext cx="2209800" cy="11548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00B050"/>
                </a:solidFill>
              </a:rPr>
              <a:t>Beeld komt overeen met onderzoek </a:t>
            </a:r>
            <a:r>
              <a:rPr lang="nl-NL" dirty="0" err="1">
                <a:solidFill>
                  <a:srgbClr val="00B050"/>
                </a:solidFill>
              </a:rPr>
              <a:t>Panteia</a:t>
            </a:r>
            <a:endParaRPr lang="en-US" dirty="0">
              <a:solidFill>
                <a:srgbClr val="00B050"/>
              </a:solidFill>
            </a:endParaRPr>
          </a:p>
        </p:txBody>
      </p:sp>
    </p:spTree>
    <p:extLst>
      <p:ext uri="{BB962C8B-B14F-4D97-AF65-F5344CB8AC3E}">
        <p14:creationId xmlns:p14="http://schemas.microsoft.com/office/powerpoint/2010/main" val="33949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Discussie in subgroepen</a:t>
            </a:r>
            <a:endParaRPr lang="en-US" dirty="0"/>
          </a:p>
        </p:txBody>
      </p:sp>
      <p:sp>
        <p:nvSpPr>
          <p:cNvPr id="3" name="Tijdelijke aanduiding voor inhoud 2"/>
          <p:cNvSpPr>
            <a:spLocks noGrp="1"/>
          </p:cNvSpPr>
          <p:nvPr>
            <p:ph idx="1"/>
          </p:nvPr>
        </p:nvSpPr>
        <p:spPr/>
        <p:txBody>
          <a:bodyPr/>
          <a:lstStyle/>
          <a:p>
            <a:r>
              <a:rPr lang="nl-NL" dirty="0"/>
              <a:t>Logistieke planning</a:t>
            </a:r>
          </a:p>
          <a:p>
            <a:r>
              <a:rPr lang="nl-NL" dirty="0"/>
              <a:t>Transportplanning</a:t>
            </a:r>
          </a:p>
          <a:p>
            <a:endParaRPr lang="nl-NL" dirty="0"/>
          </a:p>
          <a:p>
            <a:pPr marL="0" indent="0">
              <a:buNone/>
            </a:pPr>
            <a:r>
              <a:rPr lang="nl-NL" dirty="0"/>
              <a:t>Doel: </a:t>
            </a:r>
            <a:r>
              <a:rPr lang="nl-NL" b="1" dirty="0"/>
              <a:t>Toetsen</a:t>
            </a:r>
            <a:r>
              <a:rPr lang="nl-NL" dirty="0"/>
              <a:t> en mogelijk </a:t>
            </a:r>
            <a:r>
              <a:rPr lang="nl-NL" b="1" dirty="0"/>
              <a:t>aanvullen</a:t>
            </a:r>
            <a:r>
              <a:rPr lang="nl-NL" dirty="0"/>
              <a:t> van het wensprofiel voor HBO-planners om zo relevante onderdelen in de </a:t>
            </a:r>
            <a:r>
              <a:rPr lang="nl-NL" dirty="0" err="1"/>
              <a:t>HBO-opleidingen</a:t>
            </a:r>
            <a:r>
              <a:rPr lang="nl-NL" dirty="0"/>
              <a:t> Logistiek optimaal aan te laten sluiten op de behoefte van de beroepspraktijk. </a:t>
            </a:r>
          </a:p>
          <a:p>
            <a:endParaRPr lang="nl-NL" dirty="0"/>
          </a:p>
          <a:p>
            <a:r>
              <a:rPr lang="nl-NL" dirty="0"/>
              <a:t>17:45 Plenaire afronding door Walther Ploos van Amstel</a:t>
            </a:r>
          </a:p>
          <a:p>
            <a:r>
              <a:rPr lang="nl-NL" dirty="0"/>
              <a:t>De gespreksleider legt de gesprekspunten vast. </a:t>
            </a:r>
          </a:p>
          <a:p>
            <a:endParaRPr lang="nl-NL" dirty="0"/>
          </a:p>
          <a:p>
            <a:endParaRPr lang="nl-NL" dirty="0"/>
          </a:p>
          <a:p>
            <a:endParaRPr lang="nl-NL" dirty="0"/>
          </a:p>
          <a:p>
            <a:endParaRPr lang="en-US" dirty="0"/>
          </a:p>
        </p:txBody>
      </p:sp>
      <p:sp>
        <p:nvSpPr>
          <p:cNvPr id="5" name="Ovaal 4"/>
          <p:cNvSpPr/>
          <p:nvPr/>
        </p:nvSpPr>
        <p:spPr>
          <a:xfrm>
            <a:off x="6700296" y="1574800"/>
            <a:ext cx="4180114" cy="1093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0000"/>
                </a:solidFill>
              </a:rPr>
              <a:t>Wanneer is een planningsfunctie een HBO-functie? </a:t>
            </a:r>
            <a:endParaRPr lang="en-US" dirty="0">
              <a:solidFill>
                <a:srgbClr val="FF0000"/>
              </a:solidFill>
            </a:endParaRPr>
          </a:p>
        </p:txBody>
      </p:sp>
      <p:pic>
        <p:nvPicPr>
          <p:cNvPr id="6" name="Afbeelding 5"/>
          <p:cNvPicPr>
            <a:picLocks noChangeAspect="1"/>
          </p:cNvPicPr>
          <p:nvPr/>
        </p:nvPicPr>
        <p:blipFill>
          <a:blip r:embed="rId2"/>
          <a:stretch>
            <a:fillRect/>
          </a:stretch>
        </p:blipFill>
        <p:spPr>
          <a:xfrm>
            <a:off x="4320909" y="2045440"/>
            <a:ext cx="1229106" cy="420399"/>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863" y="1270000"/>
            <a:ext cx="609599" cy="609599"/>
          </a:xfrm>
          <a:prstGeom prst="rect">
            <a:avLst/>
          </a:prstGeom>
        </p:spPr>
      </p:pic>
    </p:spTree>
    <p:extLst>
      <p:ext uri="{BB962C8B-B14F-4D97-AF65-F5344CB8AC3E}">
        <p14:creationId xmlns:p14="http://schemas.microsoft.com/office/powerpoint/2010/main" val="1979610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Logistieke planner: groep 1</a:t>
            </a:r>
            <a:endParaRPr lang="en-US" dirty="0"/>
          </a:p>
        </p:txBody>
      </p:sp>
      <p:sp>
        <p:nvSpPr>
          <p:cNvPr id="3" name="Tijdelijke aanduiding voor inhoud 2"/>
          <p:cNvSpPr>
            <a:spLocks noGrp="1"/>
          </p:cNvSpPr>
          <p:nvPr>
            <p:ph idx="1"/>
          </p:nvPr>
        </p:nvSpPr>
        <p:spPr/>
        <p:txBody>
          <a:bodyPr/>
          <a:lstStyle/>
          <a:p>
            <a:r>
              <a:rPr lang="nl-NL" dirty="0"/>
              <a:t>1. Welke aanvullingen of aanpassingen heeft u op de toekomstige ontwikkelingen van de logistieke planner? </a:t>
            </a:r>
          </a:p>
          <a:p>
            <a:r>
              <a:rPr lang="nl-NL" dirty="0"/>
              <a:t>2. Wat is het wensprofiel van de HBO logistieke planner (0 – 2 jaar werkervaring)?</a:t>
            </a:r>
          </a:p>
          <a:p>
            <a:pPr lvl="1"/>
            <a:r>
              <a:rPr lang="nl-NL" sz="2000" dirty="0"/>
              <a:t>Kennis</a:t>
            </a:r>
          </a:p>
          <a:p>
            <a:pPr lvl="1"/>
            <a:r>
              <a:rPr lang="nl-NL" sz="2000" dirty="0"/>
              <a:t>Vaardigheden</a:t>
            </a:r>
          </a:p>
          <a:p>
            <a:pPr lvl="1"/>
            <a:r>
              <a:rPr lang="nl-NL" sz="2000" dirty="0"/>
              <a:t>Houding</a:t>
            </a:r>
          </a:p>
          <a:p>
            <a:pPr marL="457200" lvl="1" indent="0">
              <a:buNone/>
            </a:pPr>
            <a:r>
              <a:rPr lang="nl-NL" sz="2000" dirty="0"/>
              <a:t>En… waarom is dit HBO (en niet MBO of Master)</a:t>
            </a:r>
          </a:p>
          <a:p>
            <a:r>
              <a:rPr lang="nl-NL" dirty="0"/>
              <a:t>3. Wat is dan uw opdracht aan de logistieke hbo-opleidingen? </a:t>
            </a:r>
          </a:p>
          <a:p>
            <a:endParaRPr lang="en-US"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9657" y="4662873"/>
            <a:ext cx="1360714" cy="1360714"/>
          </a:xfrm>
          <a:prstGeom prst="rect">
            <a:avLst/>
          </a:prstGeom>
        </p:spPr>
      </p:pic>
    </p:spTree>
    <p:extLst>
      <p:ext uri="{BB962C8B-B14F-4D97-AF65-F5344CB8AC3E}">
        <p14:creationId xmlns:p14="http://schemas.microsoft.com/office/powerpoint/2010/main" val="4084536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Transportplanner: groep 2</a:t>
            </a:r>
            <a:endParaRPr lang="en-US" dirty="0"/>
          </a:p>
        </p:txBody>
      </p:sp>
      <p:sp>
        <p:nvSpPr>
          <p:cNvPr id="3" name="Tijdelijke aanduiding voor inhoud 2"/>
          <p:cNvSpPr>
            <a:spLocks noGrp="1"/>
          </p:cNvSpPr>
          <p:nvPr>
            <p:ph idx="1"/>
          </p:nvPr>
        </p:nvSpPr>
        <p:spPr/>
        <p:txBody>
          <a:bodyPr/>
          <a:lstStyle/>
          <a:p>
            <a:r>
              <a:rPr lang="nl-NL" dirty="0"/>
              <a:t>1. Welke aanvullingen of aanpassingen heeft u op de toekomstige ontwikkelingen van de transportplanner? </a:t>
            </a:r>
          </a:p>
          <a:p>
            <a:r>
              <a:rPr lang="nl-NL" dirty="0"/>
              <a:t>2. Wat is het wensprofiel van de HBO transportplanner (0 – 2 jaar werkervaring)?</a:t>
            </a:r>
          </a:p>
          <a:p>
            <a:pPr lvl="1"/>
            <a:r>
              <a:rPr lang="nl-NL" sz="2000" dirty="0"/>
              <a:t>Kennis</a:t>
            </a:r>
          </a:p>
          <a:p>
            <a:pPr lvl="1"/>
            <a:r>
              <a:rPr lang="nl-NL" sz="2000" dirty="0"/>
              <a:t>Vaardigheden</a:t>
            </a:r>
          </a:p>
          <a:p>
            <a:pPr lvl="1"/>
            <a:r>
              <a:rPr lang="nl-NL" sz="2000" dirty="0"/>
              <a:t>Houding</a:t>
            </a:r>
          </a:p>
          <a:p>
            <a:pPr marL="457200" lvl="1" indent="0">
              <a:buNone/>
            </a:pPr>
            <a:r>
              <a:rPr lang="nl-NL" sz="2000" dirty="0"/>
              <a:t>En… waarom is dit HBO (en niet MBO of Master)</a:t>
            </a:r>
          </a:p>
          <a:p>
            <a:r>
              <a:rPr lang="nl-NL" dirty="0"/>
              <a:t>3. Wat is dan uw opdracht aan de logistieke hbo-opleidingen? </a:t>
            </a:r>
          </a:p>
          <a:p>
            <a:endParaRPr lang="en-US" dirty="0"/>
          </a:p>
        </p:txBody>
      </p:sp>
      <p:pic>
        <p:nvPicPr>
          <p:cNvPr id="6" name="Afbeelding 5"/>
          <p:cNvPicPr>
            <a:picLocks noChangeAspect="1"/>
          </p:cNvPicPr>
          <p:nvPr/>
        </p:nvPicPr>
        <p:blipFill>
          <a:blip r:embed="rId3"/>
          <a:stretch>
            <a:fillRect/>
          </a:stretch>
        </p:blipFill>
        <p:spPr>
          <a:xfrm>
            <a:off x="9959254" y="5367451"/>
            <a:ext cx="2078646" cy="710973"/>
          </a:xfrm>
          <a:prstGeom prst="rect">
            <a:avLst/>
          </a:prstGeom>
        </p:spPr>
      </p:pic>
    </p:spTree>
    <p:extLst>
      <p:ext uri="{BB962C8B-B14F-4D97-AF65-F5344CB8AC3E}">
        <p14:creationId xmlns:p14="http://schemas.microsoft.com/office/powerpoint/2010/main" val="68568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FE12DAE-1B45-E34A-ADAA-AAF892AE5ABE}"/>
              </a:ext>
            </a:extLst>
          </p:cNvPr>
          <p:cNvSpPr>
            <a:spLocks noGrp="1"/>
          </p:cNvSpPr>
          <p:nvPr>
            <p:ph type="body" sz="quarter" idx="12"/>
          </p:nvPr>
        </p:nvSpPr>
        <p:spPr/>
        <p:txBody>
          <a:bodyPr/>
          <a:lstStyle/>
          <a:p>
            <a:pPr algn="ctr"/>
            <a:r>
              <a:rPr lang="nl-NL" dirty="0"/>
              <a:t>Doel seminar</a:t>
            </a:r>
          </a:p>
        </p:txBody>
      </p:sp>
      <p:sp>
        <p:nvSpPr>
          <p:cNvPr id="3" name="Tijdelijke aanduiding voor inhoud 2">
            <a:extLst>
              <a:ext uri="{FF2B5EF4-FFF2-40B4-BE49-F238E27FC236}">
                <a16:creationId xmlns:a16="http://schemas.microsoft.com/office/drawing/2014/main" id="{A1619C76-83B0-184A-AE12-B35BF5C854AE}"/>
              </a:ext>
            </a:extLst>
          </p:cNvPr>
          <p:cNvSpPr>
            <a:spLocks noGrp="1"/>
          </p:cNvSpPr>
          <p:nvPr>
            <p:ph idx="1"/>
          </p:nvPr>
        </p:nvSpPr>
        <p:spPr>
          <a:xfrm>
            <a:off x="1802973" y="2365530"/>
            <a:ext cx="8586864" cy="1905688"/>
          </a:xfrm>
        </p:spPr>
        <p:txBody>
          <a:bodyPr/>
          <a:lstStyle/>
          <a:p>
            <a:pPr marL="0" indent="0" algn="ctr">
              <a:buNone/>
            </a:pPr>
            <a:r>
              <a:rPr lang="nl-NL" b="1" dirty="0"/>
              <a:t>Toetsen</a:t>
            </a:r>
            <a:r>
              <a:rPr lang="nl-NL" dirty="0"/>
              <a:t> en mogelijk </a:t>
            </a:r>
            <a:r>
              <a:rPr lang="nl-NL" b="1" dirty="0"/>
              <a:t>aanvullen</a:t>
            </a:r>
            <a:r>
              <a:rPr lang="nl-NL" dirty="0"/>
              <a:t> van het wensprofiel voor HBO-planners om zo relevante onderdelen in de </a:t>
            </a:r>
            <a:r>
              <a:rPr lang="nl-NL" dirty="0" err="1"/>
              <a:t>HBO-opleidingen</a:t>
            </a:r>
            <a:r>
              <a:rPr lang="nl-NL" dirty="0"/>
              <a:t> Logistiek optimaal aan te laten sluiten op de behoefte van de beroepspraktijk. </a:t>
            </a:r>
          </a:p>
        </p:txBody>
      </p:sp>
    </p:spTree>
    <p:extLst>
      <p:ext uri="{BB962C8B-B14F-4D97-AF65-F5344CB8AC3E}">
        <p14:creationId xmlns:p14="http://schemas.microsoft.com/office/powerpoint/2010/main" val="205851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828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05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10472867" y="-128010"/>
            <a:ext cx="1930400" cy="1542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jdelijke aanduiding voor tekst 1"/>
          <p:cNvSpPr>
            <a:spLocks noGrp="1"/>
          </p:cNvSpPr>
          <p:nvPr>
            <p:ph type="body" sz="quarter" idx="12"/>
          </p:nvPr>
        </p:nvSpPr>
        <p:spPr/>
        <p:txBody>
          <a:bodyPr/>
          <a:lstStyle/>
          <a:p>
            <a:r>
              <a:rPr lang="nl-NL" dirty="0"/>
              <a:t>Arbeidsmarktontwikkelingen logistieke sector</a:t>
            </a:r>
            <a:endParaRPr lang="en-US" dirty="0"/>
          </a:p>
        </p:txBody>
      </p:sp>
      <p:sp>
        <p:nvSpPr>
          <p:cNvPr id="6" name="AutoShape 3"/>
          <p:cNvSpPr>
            <a:spLocks noChangeAspect="1" noChangeArrowheads="1" noTextEdit="1"/>
          </p:cNvSpPr>
          <p:nvPr/>
        </p:nvSpPr>
        <p:spPr bwMode="auto">
          <a:xfrm>
            <a:off x="2017713" y="1414463"/>
            <a:ext cx="6837362"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 name="Afbeelding 6"/>
          <p:cNvPicPr>
            <a:picLocks noChangeAspect="1"/>
          </p:cNvPicPr>
          <p:nvPr/>
        </p:nvPicPr>
        <p:blipFill>
          <a:blip r:embed="rId3"/>
          <a:stretch>
            <a:fillRect/>
          </a:stretch>
        </p:blipFill>
        <p:spPr>
          <a:xfrm>
            <a:off x="943277" y="0"/>
            <a:ext cx="10305445" cy="6858000"/>
          </a:xfrm>
          <a:prstGeom prst="rect">
            <a:avLst/>
          </a:prstGeom>
        </p:spPr>
      </p:pic>
      <p:sp>
        <p:nvSpPr>
          <p:cNvPr id="9" name="Tekstvak 8"/>
          <p:cNvSpPr txBox="1"/>
          <p:nvPr/>
        </p:nvSpPr>
        <p:spPr>
          <a:xfrm rot="16200000">
            <a:off x="9518873" y="3727686"/>
            <a:ext cx="4431827" cy="523220"/>
          </a:xfrm>
          <a:prstGeom prst="rect">
            <a:avLst/>
          </a:prstGeom>
          <a:noFill/>
        </p:spPr>
        <p:txBody>
          <a:bodyPr wrap="square" rtlCol="0">
            <a:spAutoFit/>
          </a:bodyPr>
          <a:lstStyle/>
          <a:p>
            <a:pPr algn="ctr"/>
            <a:r>
              <a:rPr lang="nl-NL" sz="1400" dirty="0"/>
              <a:t>Bron </a:t>
            </a:r>
            <a:r>
              <a:rPr lang="nl-NL" sz="1400" dirty="0" err="1"/>
              <a:t>Panteia</a:t>
            </a:r>
            <a:r>
              <a:rPr lang="nl-NL" sz="1400" dirty="0"/>
              <a:t> (2016). Arbeidsmarkt en Onderwijs. Logistiek Kwantitatief. Hoofdonderzoek 2016</a:t>
            </a:r>
            <a:endParaRPr lang="en-US" sz="1400" dirty="0">
              <a:solidFill>
                <a:schemeClr val="bg1"/>
              </a:solidFill>
            </a:endParaRPr>
          </a:p>
        </p:txBody>
      </p:sp>
    </p:spTree>
    <p:extLst>
      <p:ext uri="{BB962C8B-B14F-4D97-AF65-F5344CB8AC3E}">
        <p14:creationId xmlns:p14="http://schemas.microsoft.com/office/powerpoint/2010/main" val="242973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p:txBody>
          <a:bodyPr/>
          <a:lstStyle/>
          <a:p>
            <a:r>
              <a:rPr lang="nl-NL" dirty="0"/>
              <a:t>Partners en deelnemers</a:t>
            </a:r>
          </a:p>
        </p:txBody>
      </p:sp>
      <p:pic>
        <p:nvPicPr>
          <p:cNvPr id="5" name="Tijdelijke aanduiding voor inhoud 4">
            <a:extLst>
              <a:ext uri="{FF2B5EF4-FFF2-40B4-BE49-F238E27FC236}">
                <a16:creationId xmlns:a16="http://schemas.microsoft.com/office/drawing/2014/main" id="{C1B7F2A7-73CC-234E-BA2F-E027EDB78F9F}"/>
              </a:ext>
            </a:extLst>
          </p:cNvPr>
          <p:cNvPicPr>
            <a:picLocks noGrp="1" noChangeAspect="1"/>
          </p:cNvPicPr>
          <p:nvPr>
            <p:ph idx="1"/>
          </p:nvPr>
        </p:nvPicPr>
        <p:blipFill>
          <a:blip r:embed="rId2"/>
          <a:stretch>
            <a:fillRect/>
          </a:stretch>
        </p:blipFill>
        <p:spPr>
          <a:xfrm>
            <a:off x="1248121" y="1756917"/>
            <a:ext cx="1252843" cy="469816"/>
          </a:xfrm>
          <a:prstGeom prst="rect">
            <a:avLst/>
          </a:prstGeom>
        </p:spPr>
      </p:pic>
      <p:pic>
        <p:nvPicPr>
          <p:cNvPr id="6" name="Afbeelding 5">
            <a:extLst>
              <a:ext uri="{FF2B5EF4-FFF2-40B4-BE49-F238E27FC236}">
                <a16:creationId xmlns:a16="http://schemas.microsoft.com/office/drawing/2014/main" id="{D3A098CC-96AC-AC4E-8D74-81907DD968FC}"/>
              </a:ext>
            </a:extLst>
          </p:cNvPr>
          <p:cNvPicPr>
            <a:picLocks noChangeAspect="1"/>
          </p:cNvPicPr>
          <p:nvPr/>
        </p:nvPicPr>
        <p:blipFill>
          <a:blip r:embed="rId3"/>
          <a:stretch>
            <a:fillRect/>
          </a:stretch>
        </p:blipFill>
        <p:spPr>
          <a:xfrm>
            <a:off x="3159465" y="1871217"/>
            <a:ext cx="1286629" cy="355516"/>
          </a:xfrm>
          <a:prstGeom prst="rect">
            <a:avLst/>
          </a:prstGeom>
        </p:spPr>
      </p:pic>
      <p:pic>
        <p:nvPicPr>
          <p:cNvPr id="7" name="Afbeelding 6">
            <a:extLst>
              <a:ext uri="{FF2B5EF4-FFF2-40B4-BE49-F238E27FC236}">
                <a16:creationId xmlns:a16="http://schemas.microsoft.com/office/drawing/2014/main" id="{D1CB9CE0-AACE-EA43-8B01-2784284FFE29}"/>
              </a:ext>
            </a:extLst>
          </p:cNvPr>
          <p:cNvPicPr>
            <a:picLocks noChangeAspect="1"/>
          </p:cNvPicPr>
          <p:nvPr/>
        </p:nvPicPr>
        <p:blipFill>
          <a:blip r:embed="rId4"/>
          <a:stretch>
            <a:fillRect/>
          </a:stretch>
        </p:blipFill>
        <p:spPr>
          <a:xfrm>
            <a:off x="1054919" y="2589698"/>
            <a:ext cx="1402405" cy="732870"/>
          </a:xfrm>
          <a:prstGeom prst="rect">
            <a:avLst/>
          </a:prstGeom>
        </p:spPr>
      </p:pic>
      <p:pic>
        <p:nvPicPr>
          <p:cNvPr id="8" name="Afbeelding 7">
            <a:extLst>
              <a:ext uri="{FF2B5EF4-FFF2-40B4-BE49-F238E27FC236}">
                <a16:creationId xmlns:a16="http://schemas.microsoft.com/office/drawing/2014/main" id="{8D1D64FB-AD6C-7048-9CC8-F7D1BE1BE191}"/>
              </a:ext>
            </a:extLst>
          </p:cNvPr>
          <p:cNvPicPr>
            <a:picLocks noChangeAspect="1"/>
          </p:cNvPicPr>
          <p:nvPr/>
        </p:nvPicPr>
        <p:blipFill>
          <a:blip r:embed="rId5"/>
          <a:stretch>
            <a:fillRect/>
          </a:stretch>
        </p:blipFill>
        <p:spPr>
          <a:xfrm>
            <a:off x="5044734" y="1756917"/>
            <a:ext cx="1161333" cy="1161333"/>
          </a:xfrm>
          <a:prstGeom prst="rect">
            <a:avLst/>
          </a:prstGeom>
        </p:spPr>
      </p:pic>
      <p:pic>
        <p:nvPicPr>
          <p:cNvPr id="9" name="Afbeelding 8">
            <a:extLst>
              <a:ext uri="{FF2B5EF4-FFF2-40B4-BE49-F238E27FC236}">
                <a16:creationId xmlns:a16="http://schemas.microsoft.com/office/drawing/2014/main" id="{535DC340-43E2-F243-B0D1-FBF72D646135}"/>
              </a:ext>
            </a:extLst>
          </p:cNvPr>
          <p:cNvPicPr>
            <a:picLocks noChangeAspect="1"/>
          </p:cNvPicPr>
          <p:nvPr/>
        </p:nvPicPr>
        <p:blipFill>
          <a:blip r:embed="rId6"/>
          <a:stretch>
            <a:fillRect/>
          </a:stretch>
        </p:blipFill>
        <p:spPr>
          <a:xfrm>
            <a:off x="6860362" y="1095332"/>
            <a:ext cx="1422400" cy="1422400"/>
          </a:xfrm>
          <a:prstGeom prst="rect">
            <a:avLst/>
          </a:prstGeom>
        </p:spPr>
      </p:pic>
      <p:pic>
        <p:nvPicPr>
          <p:cNvPr id="11" name="Afbeelding 10">
            <a:extLst>
              <a:ext uri="{FF2B5EF4-FFF2-40B4-BE49-F238E27FC236}">
                <a16:creationId xmlns:a16="http://schemas.microsoft.com/office/drawing/2014/main" id="{F08CEB85-8546-2D40-84D5-F3ACFD223980}"/>
              </a:ext>
            </a:extLst>
          </p:cNvPr>
          <p:cNvPicPr>
            <a:picLocks noChangeAspect="1"/>
          </p:cNvPicPr>
          <p:nvPr/>
        </p:nvPicPr>
        <p:blipFill>
          <a:blip r:embed="rId7"/>
          <a:stretch>
            <a:fillRect/>
          </a:stretch>
        </p:blipFill>
        <p:spPr>
          <a:xfrm>
            <a:off x="1143265" y="3498937"/>
            <a:ext cx="1917700" cy="381000"/>
          </a:xfrm>
          <a:prstGeom prst="rect">
            <a:avLst/>
          </a:prstGeom>
        </p:spPr>
      </p:pic>
      <p:pic>
        <p:nvPicPr>
          <p:cNvPr id="12" name="Afbeelding 11">
            <a:extLst>
              <a:ext uri="{FF2B5EF4-FFF2-40B4-BE49-F238E27FC236}">
                <a16:creationId xmlns:a16="http://schemas.microsoft.com/office/drawing/2014/main" id="{C0C5FF41-6D15-F042-9FAB-BD988AF11090}"/>
              </a:ext>
            </a:extLst>
          </p:cNvPr>
          <p:cNvPicPr>
            <a:picLocks noChangeAspect="1"/>
          </p:cNvPicPr>
          <p:nvPr/>
        </p:nvPicPr>
        <p:blipFill>
          <a:blip r:embed="rId8"/>
          <a:stretch>
            <a:fillRect/>
          </a:stretch>
        </p:blipFill>
        <p:spPr>
          <a:xfrm>
            <a:off x="3792071" y="3697144"/>
            <a:ext cx="2378134" cy="594534"/>
          </a:xfrm>
          <a:prstGeom prst="rect">
            <a:avLst/>
          </a:prstGeom>
        </p:spPr>
      </p:pic>
      <p:pic>
        <p:nvPicPr>
          <p:cNvPr id="13" name="Afbeelding 12">
            <a:extLst>
              <a:ext uri="{FF2B5EF4-FFF2-40B4-BE49-F238E27FC236}">
                <a16:creationId xmlns:a16="http://schemas.microsoft.com/office/drawing/2014/main" id="{6257EBD7-89A4-5D4B-B36D-A4F9A170ACAC}"/>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635630" y="2718401"/>
            <a:ext cx="545473" cy="598912"/>
          </a:xfrm>
          <a:prstGeom prst="rect">
            <a:avLst/>
          </a:prstGeom>
          <a:noFill/>
          <a:ln>
            <a:noFill/>
          </a:ln>
        </p:spPr>
      </p:pic>
      <p:pic>
        <p:nvPicPr>
          <p:cNvPr id="14" name="Afbeelding 13">
            <a:extLst>
              <a:ext uri="{FF2B5EF4-FFF2-40B4-BE49-F238E27FC236}">
                <a16:creationId xmlns:a16="http://schemas.microsoft.com/office/drawing/2014/main" id="{48E775FF-E3F7-2F45-9A16-88B4A81FCED5}"/>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307106" y="4696792"/>
            <a:ext cx="1333401" cy="919192"/>
          </a:xfrm>
          <a:prstGeom prst="rect">
            <a:avLst/>
          </a:prstGeom>
          <a:noFill/>
          <a:ln>
            <a:noFill/>
          </a:ln>
        </p:spPr>
      </p:pic>
      <p:pic>
        <p:nvPicPr>
          <p:cNvPr id="15" name="Afbeelding 14">
            <a:extLst>
              <a:ext uri="{FF2B5EF4-FFF2-40B4-BE49-F238E27FC236}">
                <a16:creationId xmlns:a16="http://schemas.microsoft.com/office/drawing/2014/main" id="{90C3D112-42E6-2C4A-BAB2-46971142163C}"/>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32115" y="4249566"/>
            <a:ext cx="1998205" cy="534101"/>
          </a:xfrm>
          <a:prstGeom prst="rect">
            <a:avLst/>
          </a:prstGeom>
          <a:noFill/>
          <a:ln>
            <a:noFill/>
          </a:ln>
        </p:spPr>
      </p:pic>
      <p:pic>
        <p:nvPicPr>
          <p:cNvPr id="16" name="Afbeelding 15">
            <a:extLst>
              <a:ext uri="{FF2B5EF4-FFF2-40B4-BE49-F238E27FC236}">
                <a16:creationId xmlns:a16="http://schemas.microsoft.com/office/drawing/2014/main" id="{4FD6711F-1022-EC4A-924B-8ECDDD98C270}"/>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8525718" y="2066961"/>
            <a:ext cx="713316" cy="738717"/>
          </a:xfrm>
          <a:prstGeom prst="rect">
            <a:avLst/>
          </a:prstGeom>
          <a:noFill/>
          <a:ln>
            <a:noFill/>
          </a:ln>
        </p:spPr>
      </p:pic>
      <p:pic>
        <p:nvPicPr>
          <p:cNvPr id="17" name="Afbeelding 16">
            <a:extLst>
              <a:ext uri="{FF2B5EF4-FFF2-40B4-BE49-F238E27FC236}">
                <a16:creationId xmlns:a16="http://schemas.microsoft.com/office/drawing/2014/main" id="{F8C9EB04-55B2-104B-BFD4-5BDA47611F0E}"/>
              </a:ext>
            </a:extLst>
          </p:cNvPr>
          <p:cNvPicPr>
            <a:picLocks noChangeAspect="1"/>
          </p:cNvPicPr>
          <p:nvPr/>
        </p:nvPicPr>
        <p:blipFill>
          <a:blip r:embed="rId13"/>
          <a:stretch>
            <a:fillRect/>
          </a:stretch>
        </p:blipFill>
        <p:spPr>
          <a:xfrm>
            <a:off x="8657491" y="3806787"/>
            <a:ext cx="3022600" cy="660400"/>
          </a:xfrm>
          <a:prstGeom prst="rect">
            <a:avLst/>
          </a:prstGeom>
        </p:spPr>
      </p:pic>
      <p:pic>
        <p:nvPicPr>
          <p:cNvPr id="19" name="Afbeelding 18">
            <a:extLst>
              <a:ext uri="{FF2B5EF4-FFF2-40B4-BE49-F238E27FC236}">
                <a16:creationId xmlns:a16="http://schemas.microsoft.com/office/drawing/2014/main" id="{56CE7628-99F3-C44A-A399-5CBE94F8DCEF}"/>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10565465" y="2294468"/>
            <a:ext cx="1149354" cy="834214"/>
          </a:xfrm>
          <a:prstGeom prst="rect">
            <a:avLst/>
          </a:prstGeom>
          <a:noFill/>
          <a:ln>
            <a:noFill/>
          </a:ln>
        </p:spPr>
      </p:pic>
      <p:pic>
        <p:nvPicPr>
          <p:cNvPr id="22" name="Afbeelding 21">
            <a:extLst>
              <a:ext uri="{FF2B5EF4-FFF2-40B4-BE49-F238E27FC236}">
                <a16:creationId xmlns:a16="http://schemas.microsoft.com/office/drawing/2014/main" id="{F9D29920-2269-214C-A7CA-F850AE56B6BA}"/>
              </a:ext>
            </a:extLst>
          </p:cNvPr>
          <p:cNvPicPr>
            <a:picLocks noChangeAspect="1"/>
          </p:cNvPicPr>
          <p:nvPr/>
        </p:nvPicPr>
        <p:blipFill>
          <a:blip r:embed="rId15"/>
          <a:stretch>
            <a:fillRect/>
          </a:stretch>
        </p:blipFill>
        <p:spPr>
          <a:xfrm>
            <a:off x="651090" y="4894984"/>
            <a:ext cx="1806234" cy="968047"/>
          </a:xfrm>
          <a:prstGeom prst="rect">
            <a:avLst/>
          </a:prstGeom>
        </p:spPr>
      </p:pic>
      <p:pic>
        <p:nvPicPr>
          <p:cNvPr id="3" name="Afbeelding 2">
            <a:extLst>
              <a:ext uri="{FF2B5EF4-FFF2-40B4-BE49-F238E27FC236}">
                <a16:creationId xmlns:a16="http://schemas.microsoft.com/office/drawing/2014/main" id="{68D9A2C0-C854-984B-B3AB-5330CBDA653C}"/>
              </a:ext>
            </a:extLst>
          </p:cNvPr>
          <p:cNvPicPr>
            <a:picLocks noChangeAspect="1"/>
          </p:cNvPicPr>
          <p:nvPr/>
        </p:nvPicPr>
        <p:blipFill>
          <a:blip r:embed="rId16"/>
          <a:stretch>
            <a:fillRect/>
          </a:stretch>
        </p:blipFill>
        <p:spPr>
          <a:xfrm>
            <a:off x="7084450" y="2336642"/>
            <a:ext cx="919543" cy="1276100"/>
          </a:xfrm>
          <a:prstGeom prst="rect">
            <a:avLst/>
          </a:prstGeom>
        </p:spPr>
      </p:pic>
      <p:pic>
        <p:nvPicPr>
          <p:cNvPr id="4" name="Afbeelding 3">
            <a:extLst>
              <a:ext uri="{FF2B5EF4-FFF2-40B4-BE49-F238E27FC236}">
                <a16:creationId xmlns:a16="http://schemas.microsoft.com/office/drawing/2014/main" id="{69A2657D-E07C-194A-AB7F-F2F5035FFD29}"/>
              </a:ext>
            </a:extLst>
          </p:cNvPr>
          <p:cNvPicPr>
            <a:picLocks noChangeAspect="1"/>
          </p:cNvPicPr>
          <p:nvPr/>
        </p:nvPicPr>
        <p:blipFill>
          <a:blip r:embed="rId17"/>
          <a:stretch>
            <a:fillRect/>
          </a:stretch>
        </p:blipFill>
        <p:spPr>
          <a:xfrm>
            <a:off x="3159464" y="4666417"/>
            <a:ext cx="1472593" cy="978146"/>
          </a:xfrm>
          <a:prstGeom prst="rect">
            <a:avLst/>
          </a:prstGeom>
        </p:spPr>
      </p:pic>
      <p:pic>
        <p:nvPicPr>
          <p:cNvPr id="10" name="Afbeelding 9">
            <a:extLst>
              <a:ext uri="{FF2B5EF4-FFF2-40B4-BE49-F238E27FC236}">
                <a16:creationId xmlns:a16="http://schemas.microsoft.com/office/drawing/2014/main" id="{3C796C87-43DE-4E40-8562-A85EB2B81085}"/>
              </a:ext>
            </a:extLst>
          </p:cNvPr>
          <p:cNvPicPr>
            <a:picLocks noChangeAspect="1"/>
          </p:cNvPicPr>
          <p:nvPr/>
        </p:nvPicPr>
        <p:blipFill>
          <a:blip r:embed="rId18"/>
          <a:stretch>
            <a:fillRect/>
          </a:stretch>
        </p:blipFill>
        <p:spPr>
          <a:xfrm>
            <a:off x="9798424" y="4779687"/>
            <a:ext cx="1007996" cy="1007996"/>
          </a:xfrm>
          <a:prstGeom prst="rect">
            <a:avLst/>
          </a:prstGeom>
        </p:spPr>
      </p:pic>
      <p:pic>
        <p:nvPicPr>
          <p:cNvPr id="20" name="Afbeelding 19">
            <a:extLst>
              <a:ext uri="{FF2B5EF4-FFF2-40B4-BE49-F238E27FC236}">
                <a16:creationId xmlns:a16="http://schemas.microsoft.com/office/drawing/2014/main" id="{E553E016-AE20-9F4D-B956-D3952C6762A1}"/>
              </a:ext>
            </a:extLst>
          </p:cNvPr>
          <p:cNvPicPr>
            <a:picLocks noChangeAspect="1"/>
          </p:cNvPicPr>
          <p:nvPr/>
        </p:nvPicPr>
        <p:blipFill>
          <a:blip r:embed="rId19"/>
          <a:stretch>
            <a:fillRect/>
          </a:stretch>
        </p:blipFill>
        <p:spPr>
          <a:xfrm>
            <a:off x="9094662" y="2778070"/>
            <a:ext cx="1536331" cy="802857"/>
          </a:xfrm>
          <a:prstGeom prst="rect">
            <a:avLst/>
          </a:prstGeom>
        </p:spPr>
      </p:pic>
      <p:pic>
        <p:nvPicPr>
          <p:cNvPr id="21" name="Afbeelding 20">
            <a:extLst>
              <a:ext uri="{FF2B5EF4-FFF2-40B4-BE49-F238E27FC236}">
                <a16:creationId xmlns:a16="http://schemas.microsoft.com/office/drawing/2014/main" id="{923623EB-58E6-194F-AC19-04A9A1F0ED47}"/>
              </a:ext>
            </a:extLst>
          </p:cNvPr>
          <p:cNvPicPr>
            <a:picLocks noChangeAspect="1"/>
          </p:cNvPicPr>
          <p:nvPr/>
        </p:nvPicPr>
        <p:blipFill>
          <a:blip r:embed="rId20"/>
          <a:stretch>
            <a:fillRect/>
          </a:stretch>
        </p:blipFill>
        <p:spPr>
          <a:xfrm>
            <a:off x="7085124" y="4249566"/>
            <a:ext cx="1409700" cy="1435100"/>
          </a:xfrm>
          <a:prstGeom prst="rect">
            <a:avLst/>
          </a:prstGeom>
        </p:spPr>
      </p:pic>
      <p:pic>
        <p:nvPicPr>
          <p:cNvPr id="18" name="Afbeelding 17">
            <a:extLst>
              <a:ext uri="{FF2B5EF4-FFF2-40B4-BE49-F238E27FC236}">
                <a16:creationId xmlns:a16="http://schemas.microsoft.com/office/drawing/2014/main" id="{02114DA4-4C26-334F-97DB-BD93CD82C510}"/>
              </a:ext>
            </a:extLst>
          </p:cNvPr>
          <p:cNvPicPr>
            <a:picLocks noChangeAspect="1"/>
          </p:cNvPicPr>
          <p:nvPr/>
        </p:nvPicPr>
        <p:blipFill>
          <a:blip r:embed="rId21"/>
          <a:stretch>
            <a:fillRect/>
          </a:stretch>
        </p:blipFill>
        <p:spPr>
          <a:xfrm>
            <a:off x="8640171" y="1434977"/>
            <a:ext cx="3074648" cy="528544"/>
          </a:xfrm>
          <a:prstGeom prst="rect">
            <a:avLst/>
          </a:prstGeom>
        </p:spPr>
      </p:pic>
    </p:spTree>
    <p:extLst>
      <p:ext uri="{BB962C8B-B14F-4D97-AF65-F5344CB8AC3E}">
        <p14:creationId xmlns:p14="http://schemas.microsoft.com/office/powerpoint/2010/main" val="231198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2"/>
          </p:nvPr>
        </p:nvSpPr>
        <p:spPr/>
        <p:txBody>
          <a:bodyPr/>
          <a:lstStyle/>
          <a:p>
            <a:r>
              <a:rPr lang="nl-NL" dirty="0"/>
              <a:t>Respondenten interviews</a:t>
            </a:r>
            <a:endParaRPr lang="en-US" dirty="0"/>
          </a:p>
        </p:txBody>
      </p:sp>
      <p:sp>
        <p:nvSpPr>
          <p:cNvPr id="3" name="Tijdelijke aanduiding voor inhoud 2"/>
          <p:cNvSpPr>
            <a:spLocks noGrp="1"/>
          </p:cNvSpPr>
          <p:nvPr>
            <p:ph idx="1"/>
          </p:nvPr>
        </p:nvSpPr>
        <p:spPr/>
        <p:txBody>
          <a:bodyPr/>
          <a:lstStyle/>
          <a:p>
            <a:pPr marL="0" indent="0">
              <a:buNone/>
            </a:pPr>
            <a:r>
              <a:rPr lang="nl-NL" sz="1600" dirty="0"/>
              <a:t>21 diepte-interviews, </a:t>
            </a:r>
          </a:p>
          <a:p>
            <a:pPr marL="0" indent="0">
              <a:buNone/>
            </a:pPr>
            <a:r>
              <a:rPr lang="nl-NL" sz="1600" dirty="0"/>
              <a:t>waarvan 5 dubbelinterviews met: </a:t>
            </a:r>
          </a:p>
          <a:p>
            <a:r>
              <a:rPr lang="nl-NL" sz="1600" dirty="0"/>
              <a:t>8 leidinggevenden</a:t>
            </a:r>
          </a:p>
          <a:p>
            <a:r>
              <a:rPr lang="nl-NL" sz="1600" dirty="0"/>
              <a:t>18 planners</a:t>
            </a:r>
          </a:p>
          <a:p>
            <a:endParaRPr lang="nl-NL" sz="1600" dirty="0"/>
          </a:p>
          <a:p>
            <a:r>
              <a:rPr lang="nl-NL" sz="1600" dirty="0"/>
              <a:t>Soort planningsfuncties:</a:t>
            </a:r>
          </a:p>
          <a:p>
            <a:pPr lvl="1"/>
            <a:r>
              <a:rPr lang="nl-NL" sz="1200" dirty="0"/>
              <a:t>logistieke planning: 12</a:t>
            </a:r>
          </a:p>
          <a:p>
            <a:pPr lvl="1"/>
            <a:r>
              <a:rPr lang="nl-NL" sz="1200" dirty="0"/>
              <a:t>transportplanning: 13</a:t>
            </a:r>
          </a:p>
          <a:p>
            <a:pPr marL="457200" lvl="1" indent="0">
              <a:buNone/>
            </a:pPr>
            <a:r>
              <a:rPr lang="nl-NL" sz="1200" dirty="0"/>
              <a:t>* N.B. één </a:t>
            </a:r>
            <a:r>
              <a:rPr lang="nl-NL" sz="1200" dirty="0" err="1"/>
              <a:t>geinterviewde</a:t>
            </a:r>
            <a:r>
              <a:rPr lang="nl-NL" sz="1200" dirty="0"/>
              <a:t> deed zowel transportplanning als logistieke planning </a:t>
            </a:r>
          </a:p>
          <a:p>
            <a:pPr marL="457200" lvl="1" indent="0">
              <a:buNone/>
            </a:pPr>
            <a:endParaRPr lang="en-US" sz="1400" dirty="0"/>
          </a:p>
        </p:txBody>
      </p:sp>
      <p:sp>
        <p:nvSpPr>
          <p:cNvPr id="6" name="Tijdelijke aanduiding voor inhoud 5"/>
          <p:cNvSpPr>
            <a:spLocks noGrp="1"/>
          </p:cNvSpPr>
          <p:nvPr>
            <p:ph idx="14"/>
          </p:nvPr>
        </p:nvSpPr>
        <p:spPr/>
        <p:txBody>
          <a:bodyPr/>
          <a:lstStyle/>
          <a:p>
            <a:pPr marL="0" indent="0">
              <a:buNone/>
            </a:pPr>
            <a:r>
              <a:rPr lang="nl-NL" sz="1600" dirty="0"/>
              <a:t>20 deelnemende bedrijven: </a:t>
            </a:r>
          </a:p>
          <a:p>
            <a:r>
              <a:rPr lang="nl-NL" sz="1600" dirty="0"/>
              <a:t>7 logistiek dienstverleners</a:t>
            </a:r>
          </a:p>
          <a:p>
            <a:pPr lvl="1"/>
            <a:r>
              <a:rPr lang="nl-NL" sz="1200" dirty="0" err="1"/>
              <a:t>Groupage</a:t>
            </a:r>
            <a:endParaRPr lang="nl-NL" sz="1200" dirty="0"/>
          </a:p>
          <a:p>
            <a:pPr lvl="1"/>
            <a:r>
              <a:rPr lang="nl-NL" sz="1200" dirty="0"/>
              <a:t>Lijndiensten</a:t>
            </a:r>
          </a:p>
          <a:p>
            <a:pPr lvl="1"/>
            <a:r>
              <a:rPr lang="nl-NL" sz="1200" dirty="0"/>
              <a:t>FTL</a:t>
            </a:r>
          </a:p>
          <a:p>
            <a:pPr lvl="1"/>
            <a:r>
              <a:rPr lang="nl-NL" sz="1200" dirty="0"/>
              <a:t>Uitvoeren van ritten voor vaste opdrachtgevers (rit koppelen aan transportmiddel en chauffeur)</a:t>
            </a:r>
          </a:p>
          <a:p>
            <a:r>
              <a:rPr lang="nl-NL" sz="1600" dirty="0"/>
              <a:t>10 </a:t>
            </a:r>
            <a:r>
              <a:rPr lang="nl-NL" sz="1600" dirty="0" err="1"/>
              <a:t>productie-bedrijven</a:t>
            </a:r>
            <a:r>
              <a:rPr lang="nl-NL" sz="1600" dirty="0"/>
              <a:t> </a:t>
            </a:r>
          </a:p>
          <a:p>
            <a:pPr lvl="1"/>
            <a:r>
              <a:rPr lang="nl-NL" sz="1200" dirty="0"/>
              <a:t>waarvan 5 FMCG</a:t>
            </a:r>
          </a:p>
          <a:p>
            <a:r>
              <a:rPr lang="nl-NL" sz="1600" dirty="0"/>
              <a:t>3 handelsondernemingen (</a:t>
            </a:r>
            <a:r>
              <a:rPr lang="nl-NL" sz="1600" dirty="0" err="1"/>
              <a:t>retail</a:t>
            </a:r>
            <a:r>
              <a:rPr lang="nl-NL" sz="1600" dirty="0"/>
              <a:t> of groothandel)</a:t>
            </a:r>
          </a:p>
        </p:txBody>
      </p:sp>
    </p:spTree>
    <p:extLst>
      <p:ext uri="{BB962C8B-B14F-4D97-AF65-F5344CB8AC3E}">
        <p14:creationId xmlns:p14="http://schemas.microsoft.com/office/powerpoint/2010/main" val="19347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2"/>
          </p:nvPr>
        </p:nvSpPr>
        <p:spPr/>
        <p:txBody>
          <a:bodyPr/>
          <a:lstStyle/>
          <a:p>
            <a:r>
              <a:rPr lang="nl-NL" dirty="0"/>
              <a:t>Onderzoekers</a:t>
            </a:r>
            <a:endParaRPr lang="en-US" dirty="0"/>
          </a:p>
        </p:txBody>
      </p:sp>
      <p:sp>
        <p:nvSpPr>
          <p:cNvPr id="3" name="Tijdelijke aanduiding voor inhoud 2"/>
          <p:cNvSpPr>
            <a:spLocks noGrp="1"/>
          </p:cNvSpPr>
          <p:nvPr>
            <p:ph idx="1"/>
          </p:nvPr>
        </p:nvSpPr>
        <p:spPr/>
        <p:txBody>
          <a:bodyPr/>
          <a:lstStyle/>
          <a:p>
            <a:pPr marL="0" indent="0">
              <a:buNone/>
            </a:pPr>
            <a:r>
              <a:rPr lang="nl-NL" sz="1800" dirty="0" err="1"/>
              <a:t>KennisDC</a:t>
            </a:r>
            <a:r>
              <a:rPr lang="nl-NL" sz="1800" dirty="0"/>
              <a:t> Logistiek Gelderland/Hogeschool van Arnhem en Nijmegen</a:t>
            </a:r>
          </a:p>
          <a:p>
            <a:r>
              <a:rPr lang="nl-NL" sz="1800" dirty="0"/>
              <a:t>Brigitte Faber</a:t>
            </a:r>
          </a:p>
          <a:p>
            <a:pPr marL="0" indent="0">
              <a:buNone/>
            </a:pPr>
            <a:r>
              <a:rPr lang="nl-NL" sz="1800" dirty="0" err="1"/>
              <a:t>KennisDC</a:t>
            </a:r>
            <a:r>
              <a:rPr lang="nl-NL" sz="1800" dirty="0"/>
              <a:t> Logistiek Amsterdam / Hogeschool van Amsterdam</a:t>
            </a:r>
          </a:p>
          <a:p>
            <a:r>
              <a:rPr lang="nl-NL" sz="1800" dirty="0"/>
              <a:t>Bas Overbeek</a:t>
            </a:r>
          </a:p>
          <a:p>
            <a:r>
              <a:rPr lang="nl-NL" sz="1800" dirty="0"/>
              <a:t>Ruurd Jonker</a:t>
            </a:r>
          </a:p>
          <a:p>
            <a:pPr marL="0" indent="0">
              <a:buNone/>
            </a:pPr>
            <a:r>
              <a:rPr lang="nl-NL" sz="1800" dirty="0" err="1"/>
              <a:t>KennisDC</a:t>
            </a:r>
            <a:r>
              <a:rPr lang="nl-NL" sz="1800" dirty="0"/>
              <a:t> Logistiek  Zeeland/Brabant</a:t>
            </a:r>
          </a:p>
          <a:p>
            <a:r>
              <a:rPr lang="nl-NL" sz="1800" dirty="0"/>
              <a:t>Maarten van Rijn</a:t>
            </a:r>
          </a:p>
          <a:p>
            <a:r>
              <a:rPr lang="nl-NL" sz="1800" dirty="0"/>
              <a:t>Bas Groot</a:t>
            </a:r>
          </a:p>
          <a:p>
            <a:pPr marL="0" indent="0">
              <a:buNone/>
            </a:pPr>
            <a:endParaRPr lang="en-US" sz="1400" dirty="0"/>
          </a:p>
        </p:txBody>
      </p:sp>
    </p:spTree>
    <p:extLst>
      <p:ext uri="{BB962C8B-B14F-4D97-AF65-F5344CB8AC3E}">
        <p14:creationId xmlns:p14="http://schemas.microsoft.com/office/powerpoint/2010/main" val="3408355855"/>
      </p:ext>
    </p:extLst>
  </p:cSld>
  <p:clrMapOvr>
    <a:masterClrMapping/>
  </p:clrMapOvr>
</p:sld>
</file>

<file path=ppt/theme/theme1.xml><?xml version="1.0" encoding="utf-8"?>
<a:theme xmlns:a="http://schemas.openxmlformats.org/drawingml/2006/main" name="KennisDClogistiek Template Algem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TotalTime>
  <Words>1578</Words>
  <Application>Microsoft Macintosh PowerPoint</Application>
  <PresentationFormat>Breedbeeld</PresentationFormat>
  <Paragraphs>255</Paragraphs>
  <Slides>27</Slides>
  <Notes>7</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27</vt:i4>
      </vt:variant>
    </vt:vector>
  </HeadingPairs>
  <TitlesOfParts>
    <vt:vector size="30" baseType="lpstr">
      <vt:lpstr>Arial</vt:lpstr>
      <vt:lpstr>Calibri</vt:lpstr>
      <vt:lpstr>KennisDClogistiek Template Algemeen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Joop van Odenhoven</dc:creator>
  <cp:lastModifiedBy>Bas Overbeek</cp:lastModifiedBy>
  <cp:revision>210</cp:revision>
  <cp:lastPrinted>2018-05-24T07:16:16Z</cp:lastPrinted>
  <dcterms:created xsi:type="dcterms:W3CDTF">2017-12-11T12:39:17Z</dcterms:created>
  <dcterms:modified xsi:type="dcterms:W3CDTF">2018-05-31T13:13:40Z</dcterms:modified>
</cp:coreProperties>
</file>